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59" r:id="rId6"/>
    <p:sldId id="261" r:id="rId7"/>
    <p:sldId id="263" r:id="rId8"/>
    <p:sldId id="266" r:id="rId9"/>
    <p:sldId id="267" r:id="rId10"/>
    <p:sldId id="268" r:id="rId11"/>
    <p:sldId id="269" r:id="rId12"/>
    <p:sldId id="270" r:id="rId13"/>
    <p:sldId id="271" r:id="rId14"/>
    <p:sldId id="272" r:id="rId15"/>
    <p:sldId id="273" r:id="rId16"/>
    <p:sldId id="274" r:id="rId17"/>
    <p:sldId id="275" r:id="rId18"/>
    <p:sldId id="279" r:id="rId19"/>
    <p:sldId id="276" r:id="rId20"/>
    <p:sldId id="280"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95" autoAdjust="0"/>
    <p:restoredTop sz="94627" autoAdjust="0"/>
  </p:normalViewPr>
  <p:slideViewPr>
    <p:cSldViewPr>
      <p:cViewPr varScale="1">
        <p:scale>
          <a:sx n="116" d="100"/>
          <a:sy n="116" d="100"/>
        </p:scale>
        <p:origin x="-23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B1BB7-76D3-4154-9027-493FEEA0A123}" type="datetimeFigureOut">
              <a:rPr lang="en-US" smtClean="0"/>
              <a:pPr/>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C7471-865C-4D4F-98B5-100D0CB73B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1DDD7-DD5E-4FA5-AEE8-9F3E239A1EB9}"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A5DCF-677D-4644-B65B-E983512454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1DDD7-DD5E-4FA5-AEE8-9F3E239A1EB9}" type="datetimeFigureOut">
              <a:rPr lang="en-US" smtClean="0"/>
              <a:pPr/>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A5DCF-677D-4644-B65B-E983512454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1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10" Type="http://schemas.openxmlformats.org/officeDocument/2006/relationships/image" Target="../media/image63.jpeg"/><Relationship Id="rId4" Type="http://schemas.openxmlformats.org/officeDocument/2006/relationships/image" Target="../media/image76.jpeg"/><Relationship Id="rId9" Type="http://schemas.openxmlformats.org/officeDocument/2006/relationships/image" Target="../media/image8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85.jpeg"/><Relationship Id="rId10" Type="http://schemas.openxmlformats.org/officeDocument/2006/relationships/image" Target="../media/image90.jpeg"/><Relationship Id="rId4" Type="http://schemas.openxmlformats.org/officeDocument/2006/relationships/image" Target="../media/image84.jpeg"/><Relationship Id="rId9" Type="http://schemas.openxmlformats.org/officeDocument/2006/relationships/image" Target="../media/image89.jpeg"/></Relationships>
</file>

<file path=ppt/slides/_rels/slide19.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image" Target="../media/image106.jpeg"/><Relationship Id="rId4" Type="http://schemas.openxmlformats.org/officeDocument/2006/relationships/image" Target="../media/image100.jpeg"/><Relationship Id="rId9" Type="http://schemas.openxmlformats.org/officeDocument/2006/relationships/image" Target="../media/image10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0"/>
            <a:ext cx="7772400" cy="2536825"/>
          </a:xfrm>
        </p:spPr>
        <p:txBody>
          <a:bodyPr>
            <a:normAutofit fontScale="90000"/>
          </a:bodyPr>
          <a:lstStyle/>
          <a:p>
            <a:r>
              <a:rPr lang="en-US" b="1" dirty="0"/>
              <a:t> </a:t>
            </a:r>
            <a:r>
              <a:rPr lang="en-US" dirty="0"/>
              <a:t/>
            </a:r>
            <a:br>
              <a:rPr lang="en-US" dirty="0"/>
            </a:b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A doua </a:t>
            </a:r>
            <a:r>
              <a:rPr lang="ro-RO" sz="1600" b="1" dirty="0" smtClean="0">
                <a:latin typeface="Times New Roman" pitchFamily="18" charset="0"/>
                <a:cs typeface="Times New Roman" pitchFamily="18" charset="0"/>
              </a:rPr>
              <a:t> activitate transnațională de învățare / predare / formare (LTTA</a:t>
            </a:r>
            <a:r>
              <a:rPr lang="ro-RO"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br>
              <a:rPr lang="en-US" sz="14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ITT </a:t>
            </a:r>
            <a:r>
              <a:rPr lang="en-US" sz="1600" b="1" dirty="0">
                <a:latin typeface="Times New Roman" pitchFamily="18" charset="0"/>
                <a:cs typeface="Times New Roman" pitchFamily="18" charset="0"/>
              </a:rPr>
              <a:t>G. Malafarina Soverato </a:t>
            </a:r>
            <a:r>
              <a:rPr lang="en-US" sz="1600" b="1" dirty="0" smtClean="0">
                <a:latin typeface="Times New Roman" pitchFamily="18" charset="0"/>
                <a:cs typeface="Times New Roman" pitchFamily="18" charset="0"/>
              </a:rPr>
              <a:t>Italy</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t>
            </a:r>
            <a:r>
              <a:rPr lang="en-US" sz="1600" b="1" dirty="0">
                <a:latin typeface="Times New Roman" pitchFamily="18" charset="0"/>
                <a:cs typeface="Times New Roman" pitchFamily="18" charset="0"/>
              </a:rPr>
              <a:t>1 - 5 </a:t>
            </a:r>
            <a:r>
              <a:rPr lang="en-US" sz="1600" b="1" dirty="0" smtClean="0">
                <a:latin typeface="Times New Roman" pitchFamily="18" charset="0"/>
                <a:cs typeface="Times New Roman" pitchFamily="18" charset="0"/>
              </a:rPr>
              <a:t>Octo</a:t>
            </a:r>
            <a:r>
              <a:rPr lang="ro-RO" sz="1600" b="1" dirty="0" smtClean="0">
                <a:latin typeface="Times New Roman" pitchFamily="18" charset="0"/>
                <a:cs typeface="Times New Roman" pitchFamily="18" charset="0"/>
              </a:rPr>
              <a:t>mbrie </a:t>
            </a:r>
            <a:r>
              <a:rPr lang="en-US" sz="1600" b="1" dirty="0" smtClean="0">
                <a:latin typeface="Times New Roman" pitchFamily="18" charset="0"/>
                <a:cs typeface="Times New Roman" pitchFamily="18" charset="0"/>
              </a:rPr>
              <a:t>2018 </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ERASMUS</a:t>
            </a:r>
            <a:r>
              <a:rPr lang="en-US" sz="1300" b="1" dirty="0">
                <a:latin typeface="Times New Roman" pitchFamily="18" charset="0"/>
                <a:cs typeface="Times New Roman" pitchFamily="18" charset="0"/>
              </a:rPr>
              <a:t>+ </a:t>
            </a:r>
            <a:r>
              <a:rPr lang="en-US" sz="1300" b="1" dirty="0" smtClean="0">
                <a:latin typeface="Times New Roman" pitchFamily="18" charset="0"/>
                <a:cs typeface="Times New Roman" pitchFamily="18" charset="0"/>
              </a:rPr>
              <a:t/>
            </a:r>
            <a:br>
              <a:rPr lang="en-US" sz="1300" b="1"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
            </a:r>
            <a:br>
              <a:rPr lang="en-US" sz="1300" b="1" dirty="0" smtClean="0">
                <a:latin typeface="Times New Roman" pitchFamily="18" charset="0"/>
                <a:cs typeface="Times New Roman" pitchFamily="18" charset="0"/>
              </a:rPr>
            </a:br>
            <a:r>
              <a:rPr lang="ro-RO" sz="1600" b="1" dirty="0" smtClean="0">
                <a:latin typeface="Times New Roman" pitchFamily="18" charset="0"/>
                <a:cs typeface="Times New Roman" pitchFamily="18" charset="0"/>
              </a:rPr>
              <a:t>Proiect de parteneriat strategic pentru susținerea schimbului de bune</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ro-RO" sz="1600" b="1" dirty="0" smtClean="0">
                <a:latin typeface="Times New Roman" pitchFamily="18" charset="0"/>
                <a:cs typeface="Times New Roman" pitchFamily="18" charset="0"/>
              </a:rPr>
              <a:t>practici în domeniul școlar, proiect doar între școli</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Youngsters Nowadays. Where from, Where to</a:t>
            </a:r>
            <a:r>
              <a:rPr lang="en-US" sz="1800" b="1" dirty="0" smtClean="0">
                <a:latin typeface="Times New Roman" pitchFamily="18" charset="0"/>
                <a:cs typeface="Times New Roman" pitchFamily="18" charset="0"/>
              </a:rPr>
              <a:t>?</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t>
            </a:r>
            <a:r>
              <a:rPr lang="en-US" sz="1600" b="1" dirty="0">
                <a:latin typeface="Times New Roman" pitchFamily="18" charset="0"/>
                <a:cs typeface="Times New Roman" pitchFamily="18" charset="0"/>
              </a:rPr>
              <a:t>2017-1-RO01-KA219-037190</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pic>
        <p:nvPicPr>
          <p:cNvPr id="4" name="Picture 3" descr="D:\Desktop\proiecte\PROIECT YOUNGSTERS\DOCUMENTE YOUNGSTERS\LOGO PROIECT.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62000" y="1066800"/>
            <a:ext cx="792000" cy="887335"/>
          </a:xfrm>
          <a:prstGeom prst="rect">
            <a:avLst/>
          </a:prstGeom>
          <a:noFill/>
          <a:ln>
            <a:noFill/>
          </a:ln>
        </p:spPr>
      </p:pic>
      <p:pic>
        <p:nvPicPr>
          <p:cNvPr id="5" name="Picture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181600" y="1143000"/>
            <a:ext cx="3000375" cy="647700"/>
          </a:xfrm>
          <a:prstGeom prst="rect">
            <a:avLst/>
          </a:prstGeom>
          <a:noFill/>
          <a:ln>
            <a:noFill/>
          </a:ln>
        </p:spPr>
      </p:pic>
      <p:pic>
        <p:nvPicPr>
          <p:cNvPr id="6" name="Picture 5"/>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124200" y="5867400"/>
            <a:ext cx="792000" cy="522973"/>
          </a:xfrm>
          <a:prstGeom prst="rect">
            <a:avLst/>
          </a:prstGeom>
          <a:noFill/>
          <a:ln>
            <a:noFill/>
          </a:ln>
        </p:spPr>
      </p:pic>
      <p:pic>
        <p:nvPicPr>
          <p:cNvPr id="7" name="Picture 6"/>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038600" y="5867400"/>
            <a:ext cx="792000" cy="522973"/>
          </a:xfrm>
          <a:prstGeom prst="rect">
            <a:avLst/>
          </a:prstGeom>
          <a:noFill/>
          <a:ln>
            <a:noFill/>
          </a:ln>
        </p:spPr>
      </p:pic>
      <p:pic>
        <p:nvPicPr>
          <p:cNvPr id="8" name="Picture 7"/>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029200" y="5867400"/>
            <a:ext cx="792000" cy="522973"/>
          </a:xfrm>
          <a:prstGeom prst="rect">
            <a:avLst/>
          </a:prstGeom>
          <a:noFill/>
          <a:ln>
            <a:noFill/>
          </a:ln>
        </p:spPr>
      </p:pic>
      <p:pic>
        <p:nvPicPr>
          <p:cNvPr id="9" name="Picture 8"/>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943600" y="5867400"/>
            <a:ext cx="792000" cy="522973"/>
          </a:xfrm>
          <a:prstGeom prst="rect">
            <a:avLst/>
          </a:prstGeom>
          <a:noFill/>
          <a:ln>
            <a:noFill/>
          </a:ln>
        </p:spPr>
      </p:pic>
      <p:pic>
        <p:nvPicPr>
          <p:cNvPr id="10" name="Picture 9"/>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33600" y="5867400"/>
            <a:ext cx="791845" cy="5251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685800"/>
            <a:ext cx="7620000" cy="1219200"/>
          </a:xfrm>
        </p:spPr>
        <p:txBody>
          <a:bodyPr>
            <a:normAutofit/>
          </a:bodyPr>
          <a:lstStyle/>
          <a:p>
            <a:pPr algn="l"/>
            <a:r>
              <a:rPr lang="ro-RO" sz="1200" dirty="0" smtClean="0">
                <a:solidFill>
                  <a:schemeClr val="tx1"/>
                </a:solidFill>
                <a:latin typeface="Times New Roman" pitchFamily="18" charset="0"/>
                <a:cs typeface="Times New Roman" pitchFamily="18" charset="0"/>
              </a:rPr>
              <a:t>În ziua a doua zi a activității de </a:t>
            </a:r>
            <a:r>
              <a:rPr lang="ro-RO" sz="1200" dirty="0" smtClean="0">
                <a:solidFill>
                  <a:schemeClr val="tx1"/>
                </a:solidFill>
                <a:latin typeface="Times New Roman" pitchFamily="18" charset="0"/>
                <a:cs typeface="Times New Roman" pitchFamily="18" charset="0"/>
              </a:rPr>
              <a:t>predare- </a:t>
            </a:r>
            <a:r>
              <a:rPr lang="ro-RO" sz="1200" dirty="0" smtClean="0">
                <a:solidFill>
                  <a:schemeClr val="tx1"/>
                </a:solidFill>
                <a:latin typeface="Times New Roman" pitchFamily="18" charset="0"/>
                <a:cs typeface="Times New Roman" pitchFamily="18" charset="0"/>
              </a:rPr>
              <a:t>învățare-formare, 02.10. 2018, a fost realizat produsul final “</a:t>
            </a:r>
            <a:r>
              <a:rPr lang="ro-RO" sz="1200" dirty="0" smtClean="0">
                <a:solidFill>
                  <a:schemeClr val="tx1"/>
                </a:solidFill>
                <a:latin typeface="Times New Roman" pitchFamily="18" charset="0"/>
                <a:ea typeface="Calibri" pitchFamily="34" charset="0"/>
                <a:cs typeface="Times New Roman" pitchFamily="18" charset="0"/>
              </a:rPr>
              <a:t>Literatura tinerilor</a:t>
            </a:r>
            <a:r>
              <a:rPr lang="en-US" sz="1200" dirty="0" smtClean="0">
                <a:solidFill>
                  <a:schemeClr val="tx1"/>
                </a:solidFill>
                <a:latin typeface="Times New Roman" pitchFamily="18" charset="0"/>
                <a:ea typeface="Calibri" pitchFamily="34" charset="0"/>
                <a:cs typeface="Times New Roman" pitchFamily="18" charset="0"/>
              </a:rPr>
              <a:t>”</a:t>
            </a:r>
            <a:r>
              <a:rPr lang="ro-RO" sz="1200" dirty="0" smtClean="0">
                <a:solidFill>
                  <a:schemeClr val="tx1"/>
                </a:solidFill>
                <a:latin typeface="Times New Roman" pitchFamily="18" charset="0"/>
                <a:cs typeface="Times New Roman" pitchFamily="18" charset="0"/>
              </a:rPr>
              <a:t>, un suport de curs</a:t>
            </a:r>
            <a:r>
              <a:rPr lang="en-US" sz="1200" dirty="0" smtClean="0">
                <a:solidFill>
                  <a:schemeClr val="tx1"/>
                </a:solidFill>
                <a:latin typeface="Times New Roman" pitchFamily="18" charset="0"/>
                <a:cs typeface="Times New Roman" pitchFamily="18" charset="0"/>
              </a:rPr>
              <a:t>,</a:t>
            </a:r>
            <a:r>
              <a:rPr lang="ro-RO" sz="1200" dirty="0" smtClean="0">
                <a:solidFill>
                  <a:schemeClr val="tx1"/>
                </a:solidFill>
                <a:latin typeface="Times New Roman" pitchFamily="18" charset="0"/>
                <a:cs typeface="Times New Roman" pitchFamily="18" charset="0"/>
              </a:rPr>
              <a:t> cu tehnici de predare a literaturii într-un mod </a:t>
            </a:r>
            <a:r>
              <a:rPr lang="en-US" sz="1200" dirty="0" smtClean="0">
                <a:solidFill>
                  <a:schemeClr val="tx1"/>
                </a:solidFill>
                <a:latin typeface="Times New Roman" pitchFamily="18" charset="0"/>
                <a:cs typeface="Times New Roman" pitchFamily="18" charset="0"/>
              </a:rPr>
              <a:t>atractiv pentru elevi. </a:t>
            </a:r>
            <a:endParaRPr lang="en-US" sz="1200" dirty="0">
              <a:solidFill>
                <a:schemeClr val="tx1"/>
              </a:solidFill>
              <a:latin typeface="Times New Roman" pitchFamily="18" charset="0"/>
              <a:cs typeface="Times New Roman" pitchFamily="18" charset="0"/>
            </a:endParaRPr>
          </a:p>
        </p:txBody>
      </p:sp>
      <p:pic>
        <p:nvPicPr>
          <p:cNvPr id="2" name="Picture 2" descr="C:\Users\Doina\Desktop\New folder\DSC03714.JPG"/>
          <p:cNvPicPr>
            <a:picLocks noChangeAspect="1" noChangeArrowheads="1"/>
          </p:cNvPicPr>
          <p:nvPr/>
        </p:nvPicPr>
        <p:blipFill>
          <a:blip r:embed="rId2"/>
          <a:srcRect/>
          <a:stretch>
            <a:fillRect/>
          </a:stretch>
        </p:blipFill>
        <p:spPr bwMode="auto">
          <a:xfrm>
            <a:off x="3733800" y="1676400"/>
            <a:ext cx="1905000" cy="1905000"/>
          </a:xfrm>
          <a:prstGeom prst="rect">
            <a:avLst/>
          </a:prstGeom>
          <a:noFill/>
        </p:spPr>
      </p:pic>
      <p:pic>
        <p:nvPicPr>
          <p:cNvPr id="4" name="Picture 3" descr="C:\Users\Doina\Desktop\New folder\DSC03715.JPG"/>
          <p:cNvPicPr>
            <a:picLocks noChangeAspect="1" noChangeArrowheads="1"/>
          </p:cNvPicPr>
          <p:nvPr/>
        </p:nvPicPr>
        <p:blipFill>
          <a:blip r:embed="rId3"/>
          <a:srcRect/>
          <a:stretch>
            <a:fillRect/>
          </a:stretch>
        </p:blipFill>
        <p:spPr bwMode="auto">
          <a:xfrm>
            <a:off x="381000" y="2286000"/>
            <a:ext cx="1752600" cy="1905000"/>
          </a:xfrm>
          <a:prstGeom prst="rect">
            <a:avLst/>
          </a:prstGeom>
          <a:noFill/>
        </p:spPr>
      </p:pic>
      <p:pic>
        <p:nvPicPr>
          <p:cNvPr id="5" name="Picture 4" descr="C:\Users\Doina\Desktop\New folder\DSC03726.JPG"/>
          <p:cNvPicPr>
            <a:picLocks noChangeAspect="1" noChangeArrowheads="1"/>
          </p:cNvPicPr>
          <p:nvPr/>
        </p:nvPicPr>
        <p:blipFill>
          <a:blip r:embed="rId4"/>
          <a:srcRect/>
          <a:stretch>
            <a:fillRect/>
          </a:stretch>
        </p:blipFill>
        <p:spPr bwMode="auto">
          <a:xfrm>
            <a:off x="2209800" y="2514600"/>
            <a:ext cx="1524000" cy="1905000"/>
          </a:xfrm>
          <a:prstGeom prst="rect">
            <a:avLst/>
          </a:prstGeom>
          <a:noFill/>
        </p:spPr>
      </p:pic>
      <p:pic>
        <p:nvPicPr>
          <p:cNvPr id="6" name="Picture 5" descr="C:\Users\Doina\Desktop\New folder\DSC03734.JPG"/>
          <p:cNvPicPr>
            <a:picLocks noChangeAspect="1" noChangeArrowheads="1"/>
          </p:cNvPicPr>
          <p:nvPr/>
        </p:nvPicPr>
        <p:blipFill>
          <a:blip r:embed="rId5"/>
          <a:srcRect/>
          <a:stretch>
            <a:fillRect/>
          </a:stretch>
        </p:blipFill>
        <p:spPr bwMode="auto">
          <a:xfrm>
            <a:off x="5715000" y="1295400"/>
            <a:ext cx="1905000" cy="1905000"/>
          </a:xfrm>
          <a:prstGeom prst="rect">
            <a:avLst/>
          </a:prstGeom>
          <a:noFill/>
        </p:spPr>
      </p:pic>
      <p:pic>
        <p:nvPicPr>
          <p:cNvPr id="1030" name="Picture 6" descr="C:\Users\Doina\Desktop\New folder\DSC03735.JPG"/>
          <p:cNvPicPr>
            <a:picLocks noChangeAspect="1" noChangeArrowheads="1"/>
          </p:cNvPicPr>
          <p:nvPr/>
        </p:nvPicPr>
        <p:blipFill>
          <a:blip r:embed="rId6"/>
          <a:srcRect/>
          <a:stretch>
            <a:fillRect/>
          </a:stretch>
        </p:blipFill>
        <p:spPr bwMode="auto">
          <a:xfrm>
            <a:off x="381000" y="4572000"/>
            <a:ext cx="1905000" cy="1905000"/>
          </a:xfrm>
          <a:prstGeom prst="rect">
            <a:avLst/>
          </a:prstGeom>
          <a:noFill/>
        </p:spPr>
      </p:pic>
      <p:pic>
        <p:nvPicPr>
          <p:cNvPr id="1026" name="Picture 2" descr="C:\Users\Doina\Desktop\New folder\DSC03452.JPG"/>
          <p:cNvPicPr>
            <a:picLocks noChangeAspect="1" noChangeArrowheads="1"/>
          </p:cNvPicPr>
          <p:nvPr/>
        </p:nvPicPr>
        <p:blipFill>
          <a:blip r:embed="rId7"/>
          <a:srcRect/>
          <a:stretch>
            <a:fillRect/>
          </a:stretch>
        </p:blipFill>
        <p:spPr bwMode="auto">
          <a:xfrm>
            <a:off x="2362200" y="4648200"/>
            <a:ext cx="1978025" cy="1905000"/>
          </a:xfrm>
          <a:prstGeom prst="rect">
            <a:avLst/>
          </a:prstGeom>
          <a:noFill/>
        </p:spPr>
      </p:pic>
      <p:pic>
        <p:nvPicPr>
          <p:cNvPr id="1027" name="Picture 3" descr="C:\Users\Doina\Desktop\New folder\DSC03478.JPG"/>
          <p:cNvPicPr>
            <a:picLocks noChangeAspect="1" noChangeArrowheads="1"/>
          </p:cNvPicPr>
          <p:nvPr/>
        </p:nvPicPr>
        <p:blipFill>
          <a:blip r:embed="rId8"/>
          <a:srcRect/>
          <a:stretch>
            <a:fillRect/>
          </a:stretch>
        </p:blipFill>
        <p:spPr bwMode="auto">
          <a:xfrm>
            <a:off x="4495800" y="4724400"/>
            <a:ext cx="2071687" cy="1905000"/>
          </a:xfrm>
          <a:prstGeom prst="rect">
            <a:avLst/>
          </a:prstGeom>
          <a:noFill/>
        </p:spPr>
      </p:pic>
      <p:pic>
        <p:nvPicPr>
          <p:cNvPr id="1028" name="Picture 4" descr="C:\Users\Doina\Desktop\New folder\DSC03538.JPG"/>
          <p:cNvPicPr>
            <a:picLocks noChangeAspect="1" noChangeArrowheads="1"/>
          </p:cNvPicPr>
          <p:nvPr/>
        </p:nvPicPr>
        <p:blipFill>
          <a:blip r:embed="rId9"/>
          <a:srcRect/>
          <a:stretch>
            <a:fillRect/>
          </a:stretch>
        </p:blipFill>
        <p:spPr bwMode="auto">
          <a:xfrm>
            <a:off x="6096000" y="3200400"/>
            <a:ext cx="2125662" cy="1905000"/>
          </a:xfrm>
          <a:prstGeom prst="rect">
            <a:avLst/>
          </a:prstGeom>
          <a:noFill/>
        </p:spPr>
      </p:pic>
      <p:pic>
        <p:nvPicPr>
          <p:cNvPr id="1029" name="Picture 5" descr="C:\Users\Doina\Desktop\New folder\DSC03583.JPG"/>
          <p:cNvPicPr>
            <a:picLocks noChangeAspect="1" noChangeArrowheads="1"/>
          </p:cNvPicPr>
          <p:nvPr/>
        </p:nvPicPr>
        <p:blipFill>
          <a:blip r:embed="rId10"/>
          <a:srcRect/>
          <a:stretch>
            <a:fillRect/>
          </a:stretch>
        </p:blipFill>
        <p:spPr bwMode="auto">
          <a:xfrm>
            <a:off x="6794500" y="5029200"/>
            <a:ext cx="2349500" cy="152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7696200" cy="936625"/>
          </a:xfrm>
        </p:spPr>
        <p:txBody>
          <a:bodyPr>
            <a:noAutofit/>
          </a:bodyPr>
          <a:lstStyle/>
          <a:p>
            <a:pPr algn="l"/>
            <a:r>
              <a:rPr lang="ro-RO" sz="1200" dirty="0" smtClean="0">
                <a:latin typeface="Times New Roman" pitchFamily="18" charset="0"/>
                <a:cs typeface="Times New Roman" pitchFamily="18" charset="0"/>
              </a:rPr>
              <a:t>A fost organizat un workshop, prin care, în grupe de lucru mixte, elevii au analizat și comparat răspunsurile și propunerile de activități de petrecere a timpului liber, făcute de către fiecare școală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Î</a:t>
            </a:r>
            <a:r>
              <a:rPr lang="en-US" sz="1200" dirty="0" smtClean="0">
                <a:latin typeface="Times New Roman" pitchFamily="18" charset="0"/>
                <a:cs typeface="Times New Roman" pitchFamily="18" charset="0"/>
              </a:rPr>
              <a:t>n fiecare școală parteneră au fost aplicate </a:t>
            </a:r>
            <a:r>
              <a:rPr lang="ro-RO" sz="1200" dirty="0" smtClean="0">
                <a:latin typeface="Times New Roman" pitchFamily="18" charset="0"/>
                <a:cs typeface="Times New Roman" pitchFamily="18" charset="0"/>
              </a:rPr>
              <a:t>chestionare on-line, unui număr de 150 de studenți</a:t>
            </a:r>
            <a:r>
              <a:rPr lang="en-US" sz="1200" dirty="0" smtClean="0">
                <a:latin typeface="Times New Roman" pitchFamily="18" charset="0"/>
                <a:cs typeface="Times New Roman" pitchFamily="18" charset="0"/>
              </a:rPr>
              <a:t>, rezultatele</a:t>
            </a:r>
            <a:r>
              <a:rPr lang="ro-RO" sz="1200" dirty="0" smtClean="0">
                <a:latin typeface="Times New Roman" pitchFamily="18" charset="0"/>
                <a:cs typeface="Times New Roman" pitchFamily="18" charset="0"/>
              </a:rPr>
              <a:t> acestor chestionare au fost </a:t>
            </a:r>
            <a:r>
              <a:rPr lang="en-US" sz="1200" dirty="0" smtClean="0">
                <a:latin typeface="Times New Roman" pitchFamily="18" charset="0"/>
                <a:cs typeface="Times New Roman" pitchFamily="18" charset="0"/>
              </a:rPr>
              <a:t>transpuse în diagrame și </a:t>
            </a:r>
            <a:r>
              <a:rPr lang="ro-RO" sz="1200" dirty="0" smtClean="0">
                <a:latin typeface="Times New Roman" pitchFamily="18" charset="0"/>
                <a:cs typeface="Times New Roman" pitchFamily="18" charset="0"/>
              </a:rPr>
              <a:t>au fost </a:t>
            </a:r>
            <a:r>
              <a:rPr lang="en-US" sz="1200" dirty="0" smtClean="0">
                <a:latin typeface="Times New Roman" pitchFamily="18" charset="0"/>
                <a:cs typeface="Times New Roman" pitchFamily="18" charset="0"/>
              </a:rPr>
              <a:t>prezentate</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de fiec</a:t>
            </a:r>
            <a:r>
              <a:rPr lang="ro-RO" sz="1200" dirty="0" smtClean="0">
                <a:latin typeface="Times New Roman" pitchFamily="18" charset="0"/>
                <a:cs typeface="Times New Roman" pitchFamily="18" charset="0"/>
              </a:rPr>
              <a:t>a</a:t>
            </a:r>
            <a:r>
              <a:rPr lang="en-US" sz="1200" dirty="0" smtClean="0">
                <a:latin typeface="Times New Roman" pitchFamily="18" charset="0"/>
                <a:cs typeface="Times New Roman" pitchFamily="18" charset="0"/>
              </a:rPr>
              <a:t>re</a:t>
            </a:r>
            <a:r>
              <a:rPr lang="ro-RO" sz="1200" dirty="0" smtClean="0">
                <a:latin typeface="Times New Roman" pitchFamily="18" charset="0"/>
                <a:cs typeface="Times New Roman" pitchFamily="18" charset="0"/>
              </a:rPr>
              <a:t> partener, în cadrul întâlnirii .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Produsul final ,</a:t>
            </a:r>
            <a:r>
              <a:rPr lang="ro-RO" sz="1200" dirty="0" smtClean="0">
                <a:solidFill>
                  <a:srgbClr val="212121"/>
                </a:solidFill>
                <a:latin typeface="Times New Roman" pitchFamily="18" charset="0"/>
                <a:ea typeface="Calibri" pitchFamily="34" charset="0"/>
                <a:cs typeface="Times New Roman" pitchFamily="18" charset="0"/>
              </a:rPr>
              <a:t> "Activități de timp liber pentru tineri“</a:t>
            </a:r>
            <a:r>
              <a:rPr lang="ro-RO" sz="1200" dirty="0" smtClean="0">
                <a:latin typeface="Times New Roman" pitchFamily="18" charset="0"/>
                <a:cs typeface="Times New Roman" pitchFamily="18" charset="0"/>
              </a:rPr>
              <a:t>, este o prezentare Power Point realizată de fiecare școală. Fiecare echipă a făcut prezentarea, apoi, în echipe mixte, elevii au  efectuat o analiză/un studiu, stabilind asemănări și deosebiri între ceea ce este diferit și ceea ce este obișnuit/asemănător  în obiceiurile lor. Ei au făcut sugestii cu privire la modul în care pot beneficia de activitățile de timp liber și au dat argumente.</a:t>
            </a:r>
            <a:br>
              <a:rPr lang="ro-RO" sz="1200" dirty="0" smtClean="0">
                <a:latin typeface="Times New Roman" pitchFamily="18" charset="0"/>
                <a:cs typeface="Times New Roman" pitchFamily="18" charset="0"/>
              </a:rPr>
            </a:br>
            <a:endParaRPr lang="en-US" sz="1200" dirty="0">
              <a:latin typeface="Times New Roman" pitchFamily="18" charset="0"/>
              <a:cs typeface="Times New Roman" pitchFamily="18" charset="0"/>
            </a:endParaRPr>
          </a:p>
        </p:txBody>
      </p:sp>
      <p:pic>
        <p:nvPicPr>
          <p:cNvPr id="1026" name="Picture 2" descr="C:\Users\Doina\Desktop\New folder (5)\DSC03729.JPG"/>
          <p:cNvPicPr>
            <a:picLocks noChangeAspect="1" noChangeArrowheads="1"/>
          </p:cNvPicPr>
          <p:nvPr/>
        </p:nvPicPr>
        <p:blipFill>
          <a:blip r:embed="rId2"/>
          <a:srcRect/>
          <a:stretch>
            <a:fillRect/>
          </a:stretch>
        </p:blipFill>
        <p:spPr bwMode="auto">
          <a:xfrm>
            <a:off x="381000" y="2590800"/>
            <a:ext cx="2540000" cy="1905000"/>
          </a:xfrm>
          <a:prstGeom prst="rect">
            <a:avLst/>
          </a:prstGeom>
          <a:noFill/>
        </p:spPr>
      </p:pic>
      <p:pic>
        <p:nvPicPr>
          <p:cNvPr id="1027" name="Picture 3" descr="C:\Users\Doina\Desktop\New folder (5)\DSC03738.JPG"/>
          <p:cNvPicPr>
            <a:picLocks noChangeAspect="1" noChangeArrowheads="1"/>
          </p:cNvPicPr>
          <p:nvPr/>
        </p:nvPicPr>
        <p:blipFill>
          <a:blip r:embed="rId3"/>
          <a:srcRect/>
          <a:stretch>
            <a:fillRect/>
          </a:stretch>
        </p:blipFill>
        <p:spPr bwMode="auto">
          <a:xfrm>
            <a:off x="3124200" y="2590800"/>
            <a:ext cx="2540000" cy="1905000"/>
          </a:xfrm>
          <a:prstGeom prst="rect">
            <a:avLst/>
          </a:prstGeom>
          <a:noFill/>
        </p:spPr>
      </p:pic>
      <p:pic>
        <p:nvPicPr>
          <p:cNvPr id="1028" name="Picture 4" descr="C:\Users\Doina\Desktop\New folder (5)\DSC03741.JPG"/>
          <p:cNvPicPr>
            <a:picLocks noChangeAspect="1" noChangeArrowheads="1"/>
          </p:cNvPicPr>
          <p:nvPr/>
        </p:nvPicPr>
        <p:blipFill>
          <a:blip r:embed="rId4"/>
          <a:srcRect/>
          <a:stretch>
            <a:fillRect/>
          </a:stretch>
        </p:blipFill>
        <p:spPr bwMode="auto">
          <a:xfrm>
            <a:off x="5791200" y="2590800"/>
            <a:ext cx="2540000" cy="1905000"/>
          </a:xfrm>
          <a:prstGeom prst="rect">
            <a:avLst/>
          </a:prstGeom>
          <a:noFill/>
        </p:spPr>
      </p:pic>
      <p:pic>
        <p:nvPicPr>
          <p:cNvPr id="1029" name="Picture 5" descr="C:\Users\Doina\Desktop\New folder (5)\DSC03744.JPG"/>
          <p:cNvPicPr>
            <a:picLocks noChangeAspect="1" noChangeArrowheads="1"/>
          </p:cNvPicPr>
          <p:nvPr/>
        </p:nvPicPr>
        <p:blipFill>
          <a:blip r:embed="rId5"/>
          <a:srcRect/>
          <a:stretch>
            <a:fillRect/>
          </a:stretch>
        </p:blipFill>
        <p:spPr bwMode="auto">
          <a:xfrm>
            <a:off x="381000" y="4724400"/>
            <a:ext cx="2540001" cy="1905000"/>
          </a:xfrm>
          <a:prstGeom prst="rect">
            <a:avLst/>
          </a:prstGeom>
          <a:noFill/>
        </p:spPr>
      </p:pic>
      <p:pic>
        <p:nvPicPr>
          <p:cNvPr id="1030" name="Picture 6" descr="C:\Users\Doina\Desktop\New folder (5)\DSC03752.JPG"/>
          <p:cNvPicPr>
            <a:picLocks noChangeAspect="1" noChangeArrowheads="1"/>
          </p:cNvPicPr>
          <p:nvPr/>
        </p:nvPicPr>
        <p:blipFill>
          <a:blip r:embed="rId6"/>
          <a:srcRect/>
          <a:stretch>
            <a:fillRect/>
          </a:stretch>
        </p:blipFill>
        <p:spPr bwMode="auto">
          <a:xfrm>
            <a:off x="3124200" y="4724400"/>
            <a:ext cx="2540000" cy="1905000"/>
          </a:xfrm>
          <a:prstGeom prst="rect">
            <a:avLst/>
          </a:prstGeom>
          <a:noFill/>
        </p:spPr>
      </p:pic>
      <p:pic>
        <p:nvPicPr>
          <p:cNvPr id="1031" name="Picture 7" descr="C:\Users\Doina\Desktop\New folder (5)\DSC03762.JPG"/>
          <p:cNvPicPr>
            <a:picLocks noChangeAspect="1" noChangeArrowheads="1"/>
          </p:cNvPicPr>
          <p:nvPr/>
        </p:nvPicPr>
        <p:blipFill>
          <a:blip r:embed="rId7"/>
          <a:srcRect/>
          <a:stretch>
            <a:fillRect/>
          </a:stretch>
        </p:blipFill>
        <p:spPr bwMode="auto">
          <a:xfrm>
            <a:off x="5715000" y="4724400"/>
            <a:ext cx="2540000" cy="190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ina\Desktop\New folder\DSC04261.JPG"/>
          <p:cNvPicPr>
            <a:picLocks noChangeAspect="1" noChangeArrowheads="1"/>
          </p:cNvPicPr>
          <p:nvPr/>
        </p:nvPicPr>
        <p:blipFill>
          <a:blip r:embed="rId2"/>
          <a:srcRect/>
          <a:stretch>
            <a:fillRect/>
          </a:stretch>
        </p:blipFill>
        <p:spPr bwMode="auto">
          <a:xfrm>
            <a:off x="1143000" y="457200"/>
            <a:ext cx="3581400" cy="2362200"/>
          </a:xfrm>
          <a:prstGeom prst="rect">
            <a:avLst/>
          </a:prstGeom>
          <a:noFill/>
        </p:spPr>
      </p:pic>
      <p:pic>
        <p:nvPicPr>
          <p:cNvPr id="3" name="Picture 3" descr="C:\Users\Doina\Desktop\New folder\DSC04263.JPG"/>
          <p:cNvPicPr>
            <a:picLocks noChangeAspect="1" noChangeArrowheads="1"/>
          </p:cNvPicPr>
          <p:nvPr/>
        </p:nvPicPr>
        <p:blipFill>
          <a:blip r:embed="rId3"/>
          <a:srcRect/>
          <a:stretch>
            <a:fillRect/>
          </a:stretch>
        </p:blipFill>
        <p:spPr bwMode="auto">
          <a:xfrm>
            <a:off x="5257800" y="457200"/>
            <a:ext cx="3276600" cy="2362200"/>
          </a:xfrm>
          <a:prstGeom prst="rect">
            <a:avLst/>
          </a:prstGeom>
          <a:noFill/>
        </p:spPr>
      </p:pic>
      <p:pic>
        <p:nvPicPr>
          <p:cNvPr id="4" name="Picture 4" descr="C:\Users\Doina\Desktop\New folder\DSC04278.JPG"/>
          <p:cNvPicPr>
            <a:picLocks noChangeAspect="1" noChangeArrowheads="1"/>
          </p:cNvPicPr>
          <p:nvPr/>
        </p:nvPicPr>
        <p:blipFill>
          <a:blip r:embed="rId4"/>
          <a:srcRect/>
          <a:stretch>
            <a:fillRect/>
          </a:stretch>
        </p:blipFill>
        <p:spPr bwMode="auto">
          <a:xfrm>
            <a:off x="1143000" y="3810000"/>
            <a:ext cx="3581400" cy="2286000"/>
          </a:xfrm>
          <a:prstGeom prst="rect">
            <a:avLst/>
          </a:prstGeom>
          <a:noFill/>
        </p:spPr>
      </p:pic>
      <p:pic>
        <p:nvPicPr>
          <p:cNvPr id="5" name="Picture 5" descr="C:\Users\Doina\Desktop\New folder\DSC04281.JPG"/>
          <p:cNvPicPr>
            <a:picLocks noChangeAspect="1" noChangeArrowheads="1"/>
          </p:cNvPicPr>
          <p:nvPr/>
        </p:nvPicPr>
        <p:blipFill>
          <a:blip r:embed="rId5"/>
          <a:srcRect/>
          <a:stretch>
            <a:fillRect/>
          </a:stretch>
        </p:blipFill>
        <p:spPr bwMode="auto">
          <a:xfrm>
            <a:off x="5257800" y="3810000"/>
            <a:ext cx="3352800" cy="228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458200" cy="1470025"/>
          </a:xfrm>
        </p:spPr>
        <p:txBody>
          <a:bodyPr>
            <a:normAutofit/>
          </a:bodyPr>
          <a:lstStyle/>
          <a:p>
            <a:pPr algn="l"/>
            <a:r>
              <a:rPr lang="ro-RO" sz="1200" dirty="0" smtClean="0">
                <a:latin typeface="Times New Roman" pitchFamily="18" charset="0"/>
                <a:cs typeface="Times New Roman" pitchFamily="18" charset="0"/>
              </a:rPr>
              <a:t>Concluziile la care au ajuns elevii, în urma studiului făcut, au fost prezentate de fiecare grup mixt de lucru.</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Au fost evidențiate asemănări și deosebiri în opțiunile tinerilor privind petrecerea timpului liber. Concluzia a fost că, timpul liber, petrecut eficient – lectură, sport, mișcare în aer liber,vizite de documentare, elaborarea unor jurnale de călătorie</a:t>
            </a:r>
            <a:r>
              <a:rPr lang="en-US" sz="1200"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 etc, contribuie la un stil de viață sănătos, la binele și dezvoltarea  personală a tinerilor. </a:t>
            </a:r>
            <a:endParaRPr lang="en-US" sz="1200" dirty="0">
              <a:latin typeface="Times New Roman" pitchFamily="18" charset="0"/>
              <a:cs typeface="Times New Roman" pitchFamily="18" charset="0"/>
            </a:endParaRPr>
          </a:p>
        </p:txBody>
      </p:sp>
      <p:pic>
        <p:nvPicPr>
          <p:cNvPr id="1026" name="Picture 2" descr="C:\Users\Doina\Desktop\New folder (5)\DSC04282.JPG"/>
          <p:cNvPicPr>
            <a:picLocks noChangeAspect="1" noChangeArrowheads="1"/>
          </p:cNvPicPr>
          <p:nvPr/>
        </p:nvPicPr>
        <p:blipFill>
          <a:blip r:embed="rId2"/>
          <a:srcRect/>
          <a:stretch>
            <a:fillRect/>
          </a:stretch>
        </p:blipFill>
        <p:spPr bwMode="auto">
          <a:xfrm>
            <a:off x="533400" y="2057400"/>
            <a:ext cx="2590800" cy="1828800"/>
          </a:xfrm>
          <a:prstGeom prst="rect">
            <a:avLst/>
          </a:prstGeom>
          <a:noFill/>
        </p:spPr>
      </p:pic>
      <p:pic>
        <p:nvPicPr>
          <p:cNvPr id="1027" name="Picture 3" descr="C:\Users\Doina\Desktop\New folder (5)\DSC04283.JPG"/>
          <p:cNvPicPr>
            <a:picLocks noChangeAspect="1" noChangeArrowheads="1"/>
          </p:cNvPicPr>
          <p:nvPr/>
        </p:nvPicPr>
        <p:blipFill>
          <a:blip r:embed="rId3"/>
          <a:srcRect/>
          <a:stretch>
            <a:fillRect/>
          </a:stretch>
        </p:blipFill>
        <p:spPr bwMode="auto">
          <a:xfrm>
            <a:off x="3429000" y="2362200"/>
            <a:ext cx="2667000" cy="1828800"/>
          </a:xfrm>
          <a:prstGeom prst="rect">
            <a:avLst/>
          </a:prstGeom>
          <a:noFill/>
        </p:spPr>
      </p:pic>
      <p:pic>
        <p:nvPicPr>
          <p:cNvPr id="1028" name="Picture 4" descr="C:\Users\Doina\Desktop\New folder (5)\DSC04284.JPG"/>
          <p:cNvPicPr>
            <a:picLocks noChangeAspect="1" noChangeArrowheads="1"/>
          </p:cNvPicPr>
          <p:nvPr/>
        </p:nvPicPr>
        <p:blipFill>
          <a:blip r:embed="rId4"/>
          <a:srcRect/>
          <a:stretch>
            <a:fillRect/>
          </a:stretch>
        </p:blipFill>
        <p:spPr bwMode="auto">
          <a:xfrm>
            <a:off x="6248400" y="2057400"/>
            <a:ext cx="2667000" cy="1828800"/>
          </a:xfrm>
          <a:prstGeom prst="rect">
            <a:avLst/>
          </a:prstGeom>
          <a:noFill/>
        </p:spPr>
      </p:pic>
      <p:pic>
        <p:nvPicPr>
          <p:cNvPr id="1029" name="Picture 5" descr="C:\Users\Doina\Desktop\New folder (5)\DSC04289.JPG"/>
          <p:cNvPicPr>
            <a:picLocks noChangeAspect="1" noChangeArrowheads="1"/>
          </p:cNvPicPr>
          <p:nvPr/>
        </p:nvPicPr>
        <p:blipFill>
          <a:blip r:embed="rId5"/>
          <a:srcRect/>
          <a:stretch>
            <a:fillRect/>
          </a:stretch>
        </p:blipFill>
        <p:spPr bwMode="auto">
          <a:xfrm>
            <a:off x="457200" y="4343400"/>
            <a:ext cx="2743200" cy="1828800"/>
          </a:xfrm>
          <a:prstGeom prst="rect">
            <a:avLst/>
          </a:prstGeom>
          <a:noFill/>
        </p:spPr>
      </p:pic>
      <p:pic>
        <p:nvPicPr>
          <p:cNvPr id="4" name="Picture 3" descr="C:\Users\Doina\Desktop\New folder (5)\DSC04247.JPG"/>
          <p:cNvPicPr>
            <a:picLocks noChangeAspect="1" noChangeArrowheads="1"/>
          </p:cNvPicPr>
          <p:nvPr/>
        </p:nvPicPr>
        <p:blipFill>
          <a:blip r:embed="rId6"/>
          <a:srcRect/>
          <a:stretch>
            <a:fillRect/>
          </a:stretch>
        </p:blipFill>
        <p:spPr bwMode="auto">
          <a:xfrm>
            <a:off x="3505200" y="4724400"/>
            <a:ext cx="2540000" cy="1828800"/>
          </a:xfrm>
          <a:prstGeom prst="rect">
            <a:avLst/>
          </a:prstGeom>
          <a:noFill/>
        </p:spPr>
      </p:pic>
      <p:pic>
        <p:nvPicPr>
          <p:cNvPr id="5" name="Picture 4" descr="C:\Users\Doina\Desktop\New folder (5)\DSC04271.JPG"/>
          <p:cNvPicPr>
            <a:picLocks noChangeAspect="1" noChangeArrowheads="1"/>
          </p:cNvPicPr>
          <p:nvPr/>
        </p:nvPicPr>
        <p:blipFill>
          <a:blip r:embed="rId7"/>
          <a:srcRect/>
          <a:stretch>
            <a:fillRect/>
          </a:stretch>
        </p:blipFill>
        <p:spPr bwMode="auto">
          <a:xfrm>
            <a:off x="6324600" y="4343400"/>
            <a:ext cx="2540000" cy="1828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001000" cy="3375025"/>
          </a:xfrm>
        </p:spPr>
        <p:txBody>
          <a:bodyPr>
            <a:normAutofit fontScale="90000"/>
          </a:bodyPr>
          <a:lstStyle/>
          <a:p>
            <a:pPr algn="l"/>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A treia zi a întâlnirii , 03.10.2018, a fost destinată activităților de învățare prin prezentările Power Point făcute de către fiecare școală parteneră ( un elev și un profesor) , precum și cele făcute de invitați.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Erasmus+  Ziua tinerilor – </a:t>
            </a:r>
            <a:r>
              <a:rPr lang="en-US" sz="1300" dirty="0" smtClean="0">
                <a:latin typeface="Times New Roman" pitchFamily="18" charset="0"/>
                <a:cs typeface="Times New Roman" pitchFamily="18" charset="0"/>
              </a:rPr>
              <a:t>Savina </a:t>
            </a:r>
            <a:r>
              <a:rPr lang="ro-RO" sz="1300" dirty="0" smtClean="0">
                <a:latin typeface="Times New Roman" pitchFamily="18" charset="0"/>
                <a:cs typeface="Times New Roman" pitchFamily="18" charset="0"/>
              </a:rPr>
              <a:t>Moniaci, Piero Bassa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Știm ce mâncăm și bem -Aylin Pedal, Ruşen Dönmez, Selen Ergen – echipa turcă</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Mâncarea sănătoasă a tinerilor -Doctor Ugo Cotilli –Expert  Nutriționist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Să facem sport - Iolanda Prino, Ana Paula Silva – Echipa portugheză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I</a:t>
            </a:r>
            <a:r>
              <a:rPr lang="en-US" sz="1300" dirty="0" smtClean="0">
                <a:latin typeface="Times New Roman" pitchFamily="18" charset="0"/>
                <a:cs typeface="Times New Roman" pitchFamily="18" charset="0"/>
              </a:rPr>
              <a:t>nvestind </a:t>
            </a:r>
            <a:r>
              <a:rPr lang="ro-RO" sz="1300" dirty="0" smtClean="0">
                <a:latin typeface="Times New Roman" pitchFamily="18" charset="0"/>
                <a:cs typeface="Times New Roman" pitchFamily="18" charset="0"/>
              </a:rPr>
              <a:t>î</a:t>
            </a:r>
            <a:r>
              <a:rPr lang="en-US" sz="1300" dirty="0" smtClean="0">
                <a:latin typeface="Times New Roman" pitchFamily="18" charset="0"/>
                <a:cs typeface="Times New Roman" pitchFamily="18" charset="0"/>
              </a:rPr>
              <a:t>n s</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n</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tatea si bunăstarea tinerilor adulți </a:t>
            </a:r>
            <a:r>
              <a:rPr lang="ro-RO" sz="1300" dirty="0" smtClean="0">
                <a:latin typeface="Times New Roman" pitchFamily="18" charset="0"/>
                <a:cs typeface="Times New Roman" pitchFamily="18" charset="0"/>
              </a:rPr>
              <a:t>-Valerio Geracitano –Sociolog și antrenor de box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De la lectură la filme - Giuseppina Codispoti, Piero Bassa- echipa italiană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Cultura și tineretul în școală - Antonella Morrone- echipa italiană</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Timpul liber al tinerilor - Eva Konsta, Panagiotis David Moiras -echipa greacă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Utilizarea eficientă a timpului liber la tineri- Ernesto Alecci – Primar Soverato</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Probleme de mediu și antreprenoriat- Matei Mirandolina, Iamandi Florin Daniel – echipa română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Cultivarea spiritului de antreprenor în educație - Luciano Monti – profesor de politici europene- Universi</a:t>
            </a:r>
            <a:r>
              <a:rPr lang="en-US" sz="1300" dirty="0" smtClean="0">
                <a:latin typeface="Times New Roman" pitchFamily="18" charset="0"/>
                <a:cs typeface="Times New Roman" pitchFamily="18" charset="0"/>
              </a:rPr>
              <a:t>ta</a:t>
            </a:r>
            <a:r>
              <a:rPr lang="ro-RO" sz="1300" dirty="0" smtClean="0">
                <a:latin typeface="Times New Roman" pitchFamily="18" charset="0"/>
                <a:cs typeface="Times New Roman" pitchFamily="18" charset="0"/>
              </a:rPr>
              <a:t>tea  Luiss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O privire asupra abordărilor umanitare internaționale -Stellario Capillo – Doctor voluntar pentru salvarea migranților</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Elaborarea concluziilor  -Savina Moniaci ITT , Coordonator Erasmus+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Prezentările Power Point ale fiecărei echipe , precum și cele ale invitaților specialiști în nutriție, sociologie, voluntariat , medicină, po</a:t>
            </a:r>
            <a:r>
              <a:rPr lang="en-US" sz="1300" dirty="0" smtClean="0">
                <a:latin typeface="Times New Roman" pitchFamily="18" charset="0"/>
                <a:cs typeface="Times New Roman" pitchFamily="18" charset="0"/>
              </a:rPr>
              <a:t>l</a:t>
            </a:r>
            <a:r>
              <a:rPr lang="ro-RO" sz="1300" dirty="0" smtClean="0">
                <a:latin typeface="Times New Roman" pitchFamily="18" charset="0"/>
                <a:cs typeface="Times New Roman" pitchFamily="18" charset="0"/>
              </a:rPr>
              <a:t>itici europene și internaționale</a:t>
            </a:r>
            <a:r>
              <a:rPr lang="en-US" sz="1300" dirty="0" smtClean="0">
                <a:latin typeface="Times New Roman" pitchFamily="18" charset="0"/>
                <a:cs typeface="Times New Roman" pitchFamily="18" charset="0"/>
              </a:rPr>
              <a:t>, </a:t>
            </a:r>
            <a:r>
              <a:rPr lang="ro-RO" sz="1300" dirty="0" smtClean="0">
                <a:latin typeface="Times New Roman" pitchFamily="18" charset="0"/>
                <a:cs typeface="Times New Roman" pitchFamily="18" charset="0"/>
              </a:rPr>
              <a:t>i-au ajutat pe tineri să conștientizeze, o dată în plus, importanța unei alimentații sănătoase și a sportului în dezvoltarea fizică și emoțională armonioasă a tinerilor, importanța timpului liber petrecut eficient pentru dezvoltarea personală, necesitatea implicării în identificarea și rezolvarea problemelor comunității și pregătirea pentru o viitoare carieră, rolul voluntariatului și grija față de mediul înconjurător, identificarea, conservarea și promovarea patrimoniului  cultural național, european ca modalitate de petrecere a timpului liber în mod eficient, dar și ca oportunitate pentru alegerea unei viitoare profesii. </a:t>
            </a:r>
            <a:br>
              <a:rPr lang="ro-RO"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 </a:t>
            </a:r>
            <a:r>
              <a:rPr lang="ro-RO" sz="1300" b="1" dirty="0" smtClean="0">
                <a:latin typeface="Times New Roman" pitchFamily="18" charset="0"/>
                <a:cs typeface="Times New Roman" pitchFamily="18" charset="0"/>
              </a:rPr>
              <a:t/>
            </a:r>
            <a:br>
              <a:rPr lang="ro-RO" sz="1300" b="1" dirty="0" smtClean="0">
                <a:latin typeface="Times New Roman" pitchFamily="18" charset="0"/>
                <a:cs typeface="Times New Roman" pitchFamily="18" charset="0"/>
              </a:rPr>
            </a:br>
            <a:endParaRPr lang="en-US" sz="1300" b="1" dirty="0">
              <a:latin typeface="Times New Roman" pitchFamily="18" charset="0"/>
              <a:cs typeface="Times New Roman" pitchFamily="18" charset="0"/>
            </a:endParaRPr>
          </a:p>
        </p:txBody>
      </p:sp>
      <p:pic>
        <p:nvPicPr>
          <p:cNvPr id="1026" name="Picture 2" descr="C:\Users\Doina\Desktop\New folder (5)\DSC03812.JPG"/>
          <p:cNvPicPr>
            <a:picLocks noChangeAspect="1" noChangeArrowheads="1"/>
          </p:cNvPicPr>
          <p:nvPr/>
        </p:nvPicPr>
        <p:blipFill>
          <a:blip r:embed="rId2"/>
          <a:srcRect/>
          <a:stretch>
            <a:fillRect/>
          </a:stretch>
        </p:blipFill>
        <p:spPr bwMode="auto">
          <a:xfrm>
            <a:off x="533400" y="4419600"/>
            <a:ext cx="2540000" cy="2133600"/>
          </a:xfrm>
          <a:prstGeom prst="rect">
            <a:avLst/>
          </a:prstGeom>
          <a:noFill/>
        </p:spPr>
      </p:pic>
      <p:pic>
        <p:nvPicPr>
          <p:cNvPr id="1027" name="Picture 3" descr="C:\Users\Doina\Desktop\New folder (5)\DSC03816.JPG"/>
          <p:cNvPicPr>
            <a:picLocks noChangeAspect="1" noChangeArrowheads="1"/>
          </p:cNvPicPr>
          <p:nvPr/>
        </p:nvPicPr>
        <p:blipFill>
          <a:blip r:embed="rId3"/>
          <a:srcRect/>
          <a:stretch>
            <a:fillRect/>
          </a:stretch>
        </p:blipFill>
        <p:spPr bwMode="auto">
          <a:xfrm>
            <a:off x="3200400" y="4419600"/>
            <a:ext cx="2540000" cy="2133600"/>
          </a:xfrm>
          <a:prstGeom prst="rect">
            <a:avLst/>
          </a:prstGeom>
          <a:noFill/>
        </p:spPr>
      </p:pic>
      <p:pic>
        <p:nvPicPr>
          <p:cNvPr id="1028" name="Picture 4" descr="C:\Users\Doina\Desktop\New folder (5)\DSC03819.JPG"/>
          <p:cNvPicPr>
            <a:picLocks noChangeAspect="1" noChangeArrowheads="1"/>
          </p:cNvPicPr>
          <p:nvPr/>
        </p:nvPicPr>
        <p:blipFill>
          <a:blip r:embed="rId4"/>
          <a:srcRect/>
          <a:stretch>
            <a:fillRect/>
          </a:stretch>
        </p:blipFill>
        <p:spPr bwMode="auto">
          <a:xfrm>
            <a:off x="5867400" y="4419600"/>
            <a:ext cx="2540000" cy="2133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ina\Desktop\New folder (5)\DSC03824.JPG"/>
          <p:cNvPicPr>
            <a:picLocks noChangeAspect="1" noChangeArrowheads="1"/>
          </p:cNvPicPr>
          <p:nvPr/>
        </p:nvPicPr>
        <p:blipFill>
          <a:blip r:embed="rId2"/>
          <a:srcRect/>
          <a:stretch>
            <a:fillRect/>
          </a:stretch>
        </p:blipFill>
        <p:spPr bwMode="auto">
          <a:xfrm>
            <a:off x="533400" y="228600"/>
            <a:ext cx="2540001" cy="1905001"/>
          </a:xfrm>
          <a:prstGeom prst="rect">
            <a:avLst/>
          </a:prstGeom>
          <a:noFill/>
        </p:spPr>
      </p:pic>
      <p:pic>
        <p:nvPicPr>
          <p:cNvPr id="1027" name="Picture 3" descr="C:\Users\Doina\Desktop\New folder (5)\DSC03828.JPG"/>
          <p:cNvPicPr>
            <a:picLocks noChangeAspect="1" noChangeArrowheads="1"/>
          </p:cNvPicPr>
          <p:nvPr/>
        </p:nvPicPr>
        <p:blipFill>
          <a:blip r:embed="rId3"/>
          <a:srcRect/>
          <a:stretch>
            <a:fillRect/>
          </a:stretch>
        </p:blipFill>
        <p:spPr bwMode="auto">
          <a:xfrm>
            <a:off x="3429000" y="304800"/>
            <a:ext cx="2540000" cy="1905000"/>
          </a:xfrm>
          <a:prstGeom prst="rect">
            <a:avLst/>
          </a:prstGeom>
          <a:noFill/>
        </p:spPr>
      </p:pic>
      <p:pic>
        <p:nvPicPr>
          <p:cNvPr id="1028" name="Picture 4" descr="C:\Users\Doina\Desktop\New folder (5)\DSC03830.JPG"/>
          <p:cNvPicPr>
            <a:picLocks noChangeAspect="1" noChangeArrowheads="1"/>
          </p:cNvPicPr>
          <p:nvPr/>
        </p:nvPicPr>
        <p:blipFill>
          <a:blip r:embed="rId4"/>
          <a:srcRect/>
          <a:stretch>
            <a:fillRect/>
          </a:stretch>
        </p:blipFill>
        <p:spPr bwMode="auto">
          <a:xfrm>
            <a:off x="6248400" y="304800"/>
            <a:ext cx="2540000" cy="1905000"/>
          </a:xfrm>
          <a:prstGeom prst="rect">
            <a:avLst/>
          </a:prstGeom>
          <a:noFill/>
        </p:spPr>
      </p:pic>
      <p:pic>
        <p:nvPicPr>
          <p:cNvPr id="1029" name="Picture 5" descr="C:\Users\Doina\Desktop\New folder (5)\DSC03842.JPG"/>
          <p:cNvPicPr>
            <a:picLocks noChangeAspect="1" noChangeArrowheads="1"/>
          </p:cNvPicPr>
          <p:nvPr/>
        </p:nvPicPr>
        <p:blipFill>
          <a:blip r:embed="rId5"/>
          <a:srcRect/>
          <a:stretch>
            <a:fillRect/>
          </a:stretch>
        </p:blipFill>
        <p:spPr bwMode="auto">
          <a:xfrm>
            <a:off x="533400" y="2286000"/>
            <a:ext cx="2540000" cy="1905000"/>
          </a:xfrm>
          <a:prstGeom prst="rect">
            <a:avLst/>
          </a:prstGeom>
          <a:noFill/>
        </p:spPr>
      </p:pic>
      <p:pic>
        <p:nvPicPr>
          <p:cNvPr id="1030" name="Picture 6" descr="C:\Users\Doina\Desktop\New folder (5)\DSC03846.JPG"/>
          <p:cNvPicPr>
            <a:picLocks noChangeAspect="1" noChangeArrowheads="1"/>
          </p:cNvPicPr>
          <p:nvPr/>
        </p:nvPicPr>
        <p:blipFill>
          <a:blip r:embed="rId6"/>
          <a:srcRect/>
          <a:stretch>
            <a:fillRect/>
          </a:stretch>
        </p:blipFill>
        <p:spPr bwMode="auto">
          <a:xfrm>
            <a:off x="3429000" y="2362200"/>
            <a:ext cx="2540000" cy="1905000"/>
          </a:xfrm>
          <a:prstGeom prst="rect">
            <a:avLst/>
          </a:prstGeom>
          <a:noFill/>
        </p:spPr>
      </p:pic>
      <p:pic>
        <p:nvPicPr>
          <p:cNvPr id="1031" name="Picture 7" descr="C:\Users\Doina\Desktop\New folder (5)\DSC03851.JPG"/>
          <p:cNvPicPr>
            <a:picLocks noChangeAspect="1" noChangeArrowheads="1"/>
          </p:cNvPicPr>
          <p:nvPr/>
        </p:nvPicPr>
        <p:blipFill>
          <a:blip r:embed="rId7"/>
          <a:srcRect/>
          <a:stretch>
            <a:fillRect/>
          </a:stretch>
        </p:blipFill>
        <p:spPr bwMode="auto">
          <a:xfrm>
            <a:off x="6172200" y="2362200"/>
            <a:ext cx="2540000" cy="1905000"/>
          </a:xfrm>
          <a:prstGeom prst="rect">
            <a:avLst/>
          </a:prstGeom>
          <a:noFill/>
        </p:spPr>
      </p:pic>
      <p:pic>
        <p:nvPicPr>
          <p:cNvPr id="1032" name="Picture 8" descr="C:\Users\Doina\Desktop\New folder (5)\DSC03854.JPG"/>
          <p:cNvPicPr>
            <a:picLocks noChangeAspect="1" noChangeArrowheads="1"/>
          </p:cNvPicPr>
          <p:nvPr/>
        </p:nvPicPr>
        <p:blipFill>
          <a:blip r:embed="rId8"/>
          <a:srcRect/>
          <a:stretch>
            <a:fillRect/>
          </a:stretch>
        </p:blipFill>
        <p:spPr bwMode="auto">
          <a:xfrm>
            <a:off x="533400" y="4419600"/>
            <a:ext cx="2540000" cy="1905000"/>
          </a:xfrm>
          <a:prstGeom prst="rect">
            <a:avLst/>
          </a:prstGeom>
          <a:noFill/>
        </p:spPr>
      </p:pic>
      <p:pic>
        <p:nvPicPr>
          <p:cNvPr id="1033" name="Picture 9" descr="C:\Users\Doina\Desktop\New folder (5)\DSC03862.JPG"/>
          <p:cNvPicPr>
            <a:picLocks noChangeAspect="1" noChangeArrowheads="1"/>
          </p:cNvPicPr>
          <p:nvPr/>
        </p:nvPicPr>
        <p:blipFill>
          <a:blip r:embed="rId9"/>
          <a:srcRect/>
          <a:stretch>
            <a:fillRect/>
          </a:stretch>
        </p:blipFill>
        <p:spPr bwMode="auto">
          <a:xfrm>
            <a:off x="3352800" y="4419600"/>
            <a:ext cx="2540000" cy="1905000"/>
          </a:xfrm>
          <a:prstGeom prst="rect">
            <a:avLst/>
          </a:prstGeom>
          <a:noFill/>
        </p:spPr>
      </p:pic>
      <p:pic>
        <p:nvPicPr>
          <p:cNvPr id="1034" name="Picture 10" descr="C:\Users\Doina\Desktop\New folder (5)\DSC03866.JPG"/>
          <p:cNvPicPr>
            <a:picLocks noChangeAspect="1" noChangeArrowheads="1"/>
          </p:cNvPicPr>
          <p:nvPr/>
        </p:nvPicPr>
        <p:blipFill>
          <a:blip r:embed="rId10"/>
          <a:srcRect/>
          <a:stretch>
            <a:fillRect/>
          </a:stretch>
        </p:blipFill>
        <p:spPr bwMode="auto">
          <a:xfrm>
            <a:off x="6172200" y="4419600"/>
            <a:ext cx="2540000" cy="190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ina\Desktop\New folder (5)\DSC03867.JPG"/>
          <p:cNvPicPr>
            <a:picLocks noChangeAspect="1" noChangeArrowheads="1"/>
          </p:cNvPicPr>
          <p:nvPr/>
        </p:nvPicPr>
        <p:blipFill>
          <a:blip r:embed="rId2"/>
          <a:srcRect/>
          <a:stretch>
            <a:fillRect/>
          </a:stretch>
        </p:blipFill>
        <p:spPr bwMode="auto">
          <a:xfrm>
            <a:off x="457200" y="228600"/>
            <a:ext cx="2540001" cy="1905000"/>
          </a:xfrm>
          <a:prstGeom prst="rect">
            <a:avLst/>
          </a:prstGeom>
          <a:noFill/>
        </p:spPr>
      </p:pic>
      <p:pic>
        <p:nvPicPr>
          <p:cNvPr id="1027" name="Picture 3" descr="C:\Users\Doina\Desktop\New folder (5)\DSC03868.JPG"/>
          <p:cNvPicPr>
            <a:picLocks noChangeAspect="1" noChangeArrowheads="1"/>
          </p:cNvPicPr>
          <p:nvPr/>
        </p:nvPicPr>
        <p:blipFill>
          <a:blip r:embed="rId3"/>
          <a:srcRect/>
          <a:stretch>
            <a:fillRect/>
          </a:stretch>
        </p:blipFill>
        <p:spPr bwMode="auto">
          <a:xfrm>
            <a:off x="3200400" y="228600"/>
            <a:ext cx="2540000" cy="1905000"/>
          </a:xfrm>
          <a:prstGeom prst="rect">
            <a:avLst/>
          </a:prstGeom>
          <a:noFill/>
        </p:spPr>
      </p:pic>
      <p:pic>
        <p:nvPicPr>
          <p:cNvPr id="1028" name="Picture 4" descr="C:\Users\Doina\Desktop\New folder (5)\DSC03871.JPG"/>
          <p:cNvPicPr>
            <a:picLocks noChangeAspect="1" noChangeArrowheads="1"/>
          </p:cNvPicPr>
          <p:nvPr/>
        </p:nvPicPr>
        <p:blipFill>
          <a:blip r:embed="rId4"/>
          <a:srcRect/>
          <a:stretch>
            <a:fillRect/>
          </a:stretch>
        </p:blipFill>
        <p:spPr bwMode="auto">
          <a:xfrm>
            <a:off x="5943600" y="228600"/>
            <a:ext cx="2540000" cy="1905000"/>
          </a:xfrm>
          <a:prstGeom prst="rect">
            <a:avLst/>
          </a:prstGeom>
          <a:noFill/>
        </p:spPr>
      </p:pic>
      <p:pic>
        <p:nvPicPr>
          <p:cNvPr id="1029" name="Picture 5" descr="C:\Users\Doina\Desktop\New folder (5)\DSC03874.JPG"/>
          <p:cNvPicPr>
            <a:picLocks noChangeAspect="1" noChangeArrowheads="1"/>
          </p:cNvPicPr>
          <p:nvPr/>
        </p:nvPicPr>
        <p:blipFill>
          <a:blip r:embed="rId5"/>
          <a:srcRect/>
          <a:stretch>
            <a:fillRect/>
          </a:stretch>
        </p:blipFill>
        <p:spPr bwMode="auto">
          <a:xfrm>
            <a:off x="533400" y="2209800"/>
            <a:ext cx="2540000" cy="1905000"/>
          </a:xfrm>
          <a:prstGeom prst="rect">
            <a:avLst/>
          </a:prstGeom>
          <a:noFill/>
        </p:spPr>
      </p:pic>
      <p:pic>
        <p:nvPicPr>
          <p:cNvPr id="1030" name="Picture 6" descr="C:\Users\Doina\Desktop\New folder (5)\DSC03881.JPG"/>
          <p:cNvPicPr>
            <a:picLocks noChangeAspect="1" noChangeArrowheads="1"/>
          </p:cNvPicPr>
          <p:nvPr/>
        </p:nvPicPr>
        <p:blipFill>
          <a:blip r:embed="rId6"/>
          <a:srcRect/>
          <a:stretch>
            <a:fillRect/>
          </a:stretch>
        </p:blipFill>
        <p:spPr bwMode="auto">
          <a:xfrm>
            <a:off x="3276600" y="2209800"/>
            <a:ext cx="2540000" cy="1905000"/>
          </a:xfrm>
          <a:prstGeom prst="rect">
            <a:avLst/>
          </a:prstGeom>
          <a:noFill/>
        </p:spPr>
      </p:pic>
      <p:pic>
        <p:nvPicPr>
          <p:cNvPr id="1031" name="Picture 7" descr="C:\Users\Doina\Desktop\New folder (5)\DSC03886.JPG"/>
          <p:cNvPicPr>
            <a:picLocks noChangeAspect="1" noChangeArrowheads="1"/>
          </p:cNvPicPr>
          <p:nvPr/>
        </p:nvPicPr>
        <p:blipFill>
          <a:blip r:embed="rId7"/>
          <a:srcRect/>
          <a:stretch>
            <a:fillRect/>
          </a:stretch>
        </p:blipFill>
        <p:spPr bwMode="auto">
          <a:xfrm>
            <a:off x="5943600" y="2209800"/>
            <a:ext cx="2540000" cy="1905000"/>
          </a:xfrm>
          <a:prstGeom prst="rect">
            <a:avLst/>
          </a:prstGeom>
          <a:noFill/>
        </p:spPr>
      </p:pic>
      <p:pic>
        <p:nvPicPr>
          <p:cNvPr id="1032" name="Picture 8" descr="C:\Users\Doina\Desktop\New folder (5)\DSC03893.JPG"/>
          <p:cNvPicPr>
            <a:picLocks noChangeAspect="1" noChangeArrowheads="1"/>
          </p:cNvPicPr>
          <p:nvPr/>
        </p:nvPicPr>
        <p:blipFill>
          <a:blip r:embed="rId8"/>
          <a:srcRect/>
          <a:stretch>
            <a:fillRect/>
          </a:stretch>
        </p:blipFill>
        <p:spPr bwMode="auto">
          <a:xfrm>
            <a:off x="533400" y="4267200"/>
            <a:ext cx="2540000" cy="1905000"/>
          </a:xfrm>
          <a:prstGeom prst="rect">
            <a:avLst/>
          </a:prstGeom>
          <a:noFill/>
        </p:spPr>
      </p:pic>
      <p:pic>
        <p:nvPicPr>
          <p:cNvPr id="1033" name="Picture 9" descr="C:\Users\Doina\Desktop\New folder (5)\DSC03897.JPG"/>
          <p:cNvPicPr>
            <a:picLocks noChangeAspect="1" noChangeArrowheads="1"/>
          </p:cNvPicPr>
          <p:nvPr/>
        </p:nvPicPr>
        <p:blipFill>
          <a:blip r:embed="rId9"/>
          <a:srcRect/>
          <a:stretch>
            <a:fillRect/>
          </a:stretch>
        </p:blipFill>
        <p:spPr bwMode="auto">
          <a:xfrm>
            <a:off x="3200400" y="4267200"/>
            <a:ext cx="2540000" cy="1905000"/>
          </a:xfrm>
          <a:prstGeom prst="rect">
            <a:avLst/>
          </a:prstGeom>
          <a:noFill/>
        </p:spPr>
      </p:pic>
      <p:pic>
        <p:nvPicPr>
          <p:cNvPr id="1034" name="Picture 10" descr="C:\Users\Doina\Desktop\New folder (5)\DSC03812.JPG"/>
          <p:cNvPicPr>
            <a:picLocks noChangeAspect="1" noChangeArrowheads="1"/>
          </p:cNvPicPr>
          <p:nvPr/>
        </p:nvPicPr>
        <p:blipFill>
          <a:blip r:embed="rId10"/>
          <a:srcRect/>
          <a:stretch>
            <a:fillRect/>
          </a:stretch>
        </p:blipFill>
        <p:spPr bwMode="auto">
          <a:xfrm>
            <a:off x="5943600" y="4267200"/>
            <a:ext cx="2540000" cy="1905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8153400" cy="6324600"/>
          </a:xfrm>
        </p:spPr>
        <p:txBody>
          <a:bodyPr>
            <a:noAutofit/>
          </a:bodyPr>
          <a:lstStyle/>
          <a:p>
            <a:pPr algn="l"/>
            <a:r>
              <a:rPr lang="ro-RO" sz="1200" dirty="0" smtClean="0">
                <a:solidFill>
                  <a:schemeClr val="tx1"/>
                </a:solidFill>
                <a:latin typeface="Times New Roman" pitchFamily="18" charset="0"/>
                <a:cs typeface="Times New Roman" pitchFamily="18" charset="0"/>
              </a:rPr>
              <a:t>A patra zi a întâlnirii, 04.10 2018, a fost destinată activităților care încurajează o mai bună conștientizare, în școli, în rîndul tinerilor, a patrimoniului cultural bogat al Europei, în toate formele sale. Elevii au conștientizat importanța cunoașterii , conservării, promovării patrimoniului cultural, descoperind unele dintre cele mai prețioase comori și tradiții ale Europei .</a:t>
            </a:r>
          </a:p>
          <a:p>
            <a:pPr algn="l"/>
            <a:r>
              <a:rPr lang="ro-RO" sz="1200" dirty="0" smtClean="0">
                <a:solidFill>
                  <a:schemeClr val="tx1"/>
                </a:solidFill>
                <a:latin typeface="Times New Roman" pitchFamily="18" charset="0"/>
                <a:cs typeface="Times New Roman" pitchFamily="18" charset="0"/>
              </a:rPr>
              <a:t>Printre sugestiile, facute de elevi, de petrecere, în mod benefic, a timpului liber a fost și turismul istoric, cultural, de descoperire a patrimoniului, de conservarea și promovare a acestuia și de a folosi această modalitate de petrecere a timpului liber pentru dezvoltarea personală. Cu ocazia vizitei la Scilla, participanții la această activitate de predare-învățare-formare  au  aflat /au înțeles, mai bine, semnificația expresiei ,, </a:t>
            </a:r>
            <a:r>
              <a:rPr lang="en-US" sz="1200" i="1" dirty="0" smtClean="0">
                <a:solidFill>
                  <a:schemeClr val="tx1"/>
                </a:solidFill>
                <a:latin typeface="Times New Roman" pitchFamily="18" charset="0"/>
                <a:cs typeface="Times New Roman" pitchFamily="18" charset="0"/>
              </a:rPr>
              <a:t>Între Scila și Caribda”</a:t>
            </a:r>
            <a:r>
              <a:rPr lang="ro-RO" sz="1200"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 Expresia desemnează o situaţie practic imposibilă, în care trebuie să alegi între două rele, am</a:t>
            </a:r>
            <a:r>
              <a:rPr lang="ro-RO" sz="1200" dirty="0" smtClean="0">
                <a:solidFill>
                  <a:schemeClr val="tx1"/>
                </a:solidFill>
                <a:latin typeface="Times New Roman" pitchFamily="18" charset="0"/>
                <a:cs typeface="Times New Roman" pitchFamily="18" charset="0"/>
              </a:rPr>
              <a:t>â</a:t>
            </a:r>
            <a:r>
              <a:rPr lang="en-US" sz="1200" dirty="0" smtClean="0">
                <a:solidFill>
                  <a:schemeClr val="tx1"/>
                </a:solidFill>
                <a:latin typeface="Times New Roman" pitchFamily="18" charset="0"/>
                <a:cs typeface="Times New Roman" pitchFamily="18" charset="0"/>
              </a:rPr>
              <a:t>ndouă mortale. În mitologia greacă, Scylla şi Caribda s</a:t>
            </a:r>
            <a:r>
              <a:rPr lang="ro-RO" sz="1200" dirty="0" smtClean="0">
                <a:solidFill>
                  <a:schemeClr val="tx1"/>
                </a:solidFill>
                <a:latin typeface="Times New Roman" pitchFamily="18" charset="0"/>
                <a:cs typeface="Times New Roman" pitchFamily="18" charset="0"/>
              </a:rPr>
              <a:t>u</a:t>
            </a:r>
            <a:r>
              <a:rPr lang="en-US" sz="1200" dirty="0" smtClean="0">
                <a:solidFill>
                  <a:schemeClr val="tx1"/>
                </a:solidFill>
                <a:latin typeface="Times New Roman" pitchFamily="18" charset="0"/>
                <a:cs typeface="Times New Roman" pitchFamily="18" charset="0"/>
              </a:rPr>
              <a:t>nt doi monştri care pîndesc de o parte şi de alta a strîmtorii Messina, cea care desparte Calabria de Sicilia. Caribda, care se află în partea dinspre Sicilia, înghite apa Mării şi o scuipă de trei ori pe zi. (Stînca din Sicilia, despre care se spune că adăposteşte Caribda, s-a scufundat în mare la Cutremurul din 1908)</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Scylla îşi are adăpostul pe o stîncă din partea continentală a Italiei. E un monstru cu douăsprezece picioare deformate, şase braţe de caracatiţă şi o gură cu trei rînduri de dinţi. Cele două stau de o parte și de alta a locului cel mai str</a:t>
            </a:r>
            <a:r>
              <a:rPr lang="ro-RO" sz="1200" dirty="0" smtClean="0">
                <a:solidFill>
                  <a:schemeClr val="tx1"/>
                </a:solidFill>
                <a:latin typeface="Times New Roman" pitchFamily="18" charset="0"/>
                <a:cs typeface="Times New Roman" pitchFamily="18" charset="0"/>
              </a:rPr>
              <a:t>â</a:t>
            </a:r>
            <a:r>
              <a:rPr lang="en-US" sz="1200" dirty="0" smtClean="0">
                <a:solidFill>
                  <a:schemeClr val="tx1"/>
                </a:solidFill>
                <a:latin typeface="Times New Roman" pitchFamily="18" charset="0"/>
                <a:cs typeface="Times New Roman" pitchFamily="18" charset="0"/>
              </a:rPr>
              <a:t>mt atins de Messina, astfel că o ambarcațiune care vrea s-o ocolească pe una dintre ele ajunge fatal în apropierea celeilalte. De aici și expresia ,,Între Scila și Caribda”. </a:t>
            </a:r>
            <a:r>
              <a:rPr lang="ro-RO" sz="1200" dirty="0" smtClean="0">
                <a:solidFill>
                  <a:schemeClr val="tx1"/>
                </a:solidFill>
                <a:latin typeface="Times New Roman" pitchFamily="18" charset="0"/>
                <a:cs typeface="Times New Roman" pitchFamily="18" charset="0"/>
              </a:rPr>
              <a:t>Potrivit lui Homer, Ulise a fost forțat să aleagă cu ce monstru să se confrunte în timp ce trecea prin strâmtoare; el a optat mai degrabă să treacă de Scilla și să piardă doar câțiva marinari decât să riște pierderea întregii corăbii în vârtej. </a:t>
            </a:r>
            <a:r>
              <a:rPr lang="en-US" sz="1200" dirty="0" smtClean="0">
                <a:solidFill>
                  <a:schemeClr val="tx1"/>
                </a:solidFill>
                <a:latin typeface="Times New Roman" pitchFamily="18" charset="0"/>
                <a:cs typeface="Times New Roman" pitchFamily="18" charset="0"/>
              </a:rPr>
              <a:t>Scilla, e un orăşel, aşezat pe coasta italiană de o parte strîmtorii Messina</a:t>
            </a:r>
            <a:r>
              <a:rPr lang="ro-RO" sz="1200"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 pe promontoriul despre care se spune c-a fost locuit de Scylla. Scilla e compusă din mai multe cartiere, aşezate diferit pe înălţimea unui promontoriu: San Giorgio, oraşul de sus cu Centrul civic al oraşului, semnificat de Piazza San Rocco, Marina Grande, partea de jos a oraşului, cu plaja şi gara Scila și Chianalea, satul pescăresc, străbătut de o singură stradă, cu nume de cod SS18. Casele se ridică chiar din mare, ceea ce a făcut să i se spună, în chip de alint, Piccola Venezia del Sud.</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Castelul Ruffo, așezat pe o stîncă deasupra Mării,</a:t>
            </a:r>
            <a:r>
              <a:rPr lang="ro-RO" sz="1200" dirty="0" smtClean="0">
                <a:solidFill>
                  <a:schemeClr val="tx1"/>
                </a:solidFill>
                <a:latin typeface="Times New Roman" pitchFamily="18" charset="0"/>
                <a:cs typeface="Times New Roman" pitchFamily="18" charset="0"/>
              </a:rPr>
              <a:t>este </a:t>
            </a:r>
            <a:r>
              <a:rPr lang="en-US" sz="1200" dirty="0" smtClean="0">
                <a:solidFill>
                  <a:schemeClr val="tx1"/>
                </a:solidFill>
                <a:latin typeface="Times New Roman" pitchFamily="18" charset="0"/>
                <a:cs typeface="Times New Roman" pitchFamily="18" charset="0"/>
              </a:rPr>
              <a:t>deţinut din 1533 de familia Ruffo. Pe Via Castello se înalţă La Chiesa Madre Santissima Immacolata di Scilla. Piazza San Rocco e Piaţa Centrală a oraşului marcată de două edificii – Palazzo comunale şi Chiesa di San Rocco (Sfîntul protector al oraşului). Din marginea pieţei, se desfăşoară în faţa ochilor priveliştea strîmtorii Messina în locul cel mai strîmt, pe unde a trebuit să treacă Ulise.</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Chianalea, cartier despărțit de celelalte două prin portul Scilla</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 renumit pentru pescuitul Peştelui Spadă</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 </a:t>
            </a:r>
            <a:r>
              <a:rPr lang="ro-RO" sz="1200"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Pescadoarele pentru acest pește “passerelle” și păstrează forma unei bărci pe care o utilizau și fenicienii înainte de Hristos</a:t>
            </a:r>
            <a:r>
              <a:rPr lang="ro-RO" sz="1200" dirty="0" smtClean="0">
                <a:solidFill>
                  <a:schemeClr val="tx1"/>
                </a:solidFill>
                <a:latin typeface="Times New Roman" pitchFamily="18" charset="0"/>
                <a:cs typeface="Times New Roman" pitchFamily="18" charset="0"/>
              </a:rPr>
              <a:t>, iar </a:t>
            </a:r>
            <a:r>
              <a:rPr lang="en-US" sz="1200" dirty="0" smtClean="0">
                <a:solidFill>
                  <a:schemeClr val="tx1"/>
                </a:solidFill>
                <a:latin typeface="Times New Roman" pitchFamily="18" charset="0"/>
                <a:cs typeface="Times New Roman" pitchFamily="18" charset="0"/>
              </a:rPr>
              <a:t>principiile “vânătorii” de pește spadă au rămas aceleași, doar echipamentul s-a schimbat</a:t>
            </a:r>
            <a:r>
              <a:rPr lang="ro-RO" sz="1200"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 dar și prin pitorescul străzii mai mult decît înguste, care străbate Orăşelul, din care pornesc străduțe</a:t>
            </a:r>
            <a:r>
              <a:rPr lang="ro-RO" sz="1200" dirty="0" smtClean="0">
                <a:solidFill>
                  <a:schemeClr val="tx1"/>
                </a:solidFill>
                <a:latin typeface="Times New Roman" pitchFamily="18" charset="0"/>
                <a:cs typeface="Times New Roman" pitchFamily="18" charset="0"/>
              </a:rPr>
              <a:t> care </a:t>
            </a:r>
            <a:r>
              <a:rPr lang="en-US" sz="1200" dirty="0" smtClean="0">
                <a:solidFill>
                  <a:schemeClr val="tx1"/>
                </a:solidFill>
                <a:latin typeface="Times New Roman" pitchFamily="18" charset="0"/>
                <a:cs typeface="Times New Roman" pitchFamily="18" charset="0"/>
              </a:rPr>
              <a:t> duc</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direct în mare</a:t>
            </a:r>
            <a:r>
              <a:rPr lang="ro-RO"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şi, mai ales </a:t>
            </a:r>
            <a:r>
              <a:rPr lang="ro-RO" sz="1200"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prin casele ridicîndu-se direct din apă. Stema oraşului reprezintă o femeie cu cozi de sirenă. În Piaţa San Rocco, poate fi văzut un monument dedicat monstrului Scylla</a:t>
            </a:r>
            <a:r>
              <a:rPr lang="ro-RO" sz="1200" dirty="0" smtClean="0">
                <a:solidFill>
                  <a:schemeClr val="tx1"/>
                </a:solidFill>
                <a:latin typeface="Times New Roman" pitchFamily="18" charset="0"/>
                <a:cs typeface="Times New Roman" pitchFamily="18" charset="0"/>
              </a:rPr>
              <a:t>.</a:t>
            </a:r>
          </a:p>
          <a:p>
            <a:pPr algn="l"/>
            <a:r>
              <a:rPr lang="ro-RO" sz="1200" dirty="0" smtClean="0">
                <a:solidFill>
                  <a:schemeClr val="tx1"/>
                </a:solidFill>
                <a:latin typeface="Times New Roman" pitchFamily="18" charset="0"/>
                <a:cs typeface="Times New Roman" pitchFamily="18" charset="0"/>
              </a:rPr>
              <a:t>Toți participanții la această vizită de documentare  au fost impresionați de poveștile locului, de mituri și legende, de pitorescul așezării, de obiectivele  istorice și de  peisajul amețitor de frumos, au acumulat cunoștințe, s-au îmbogățit spiritual, au  înțeles că c</a:t>
            </a:r>
            <a:r>
              <a:rPr lang="vi-VN" sz="1200" dirty="0" smtClean="0">
                <a:solidFill>
                  <a:schemeClr val="tx1"/>
                </a:solidFill>
                <a:latin typeface="Times New Roman" pitchFamily="18" charset="0"/>
                <a:cs typeface="Times New Roman" pitchFamily="18" charset="0"/>
              </a:rPr>
              <a:t>unoştinţele culturale sunt esenţiale pentru dezvoltarea personală</a:t>
            </a:r>
            <a:r>
              <a:rPr lang="ro-RO" sz="1200" dirty="0" smtClean="0">
                <a:solidFill>
                  <a:schemeClr val="tx1"/>
                </a:solidFill>
                <a:latin typeface="Times New Roman" pitchFamily="18" charset="0"/>
                <a:cs typeface="Times New Roman" pitchFamily="18" charset="0"/>
              </a:rPr>
              <a:t>, au explorat, identificat şi apreciat patrimoniul cultural al țării gazdă și au devenit mai conştienţi de valorile țărilor lor natale, au conștientizat, mai bine,</a:t>
            </a:r>
            <a:r>
              <a:rPr lang="vi-VN" sz="1200" dirty="0" smtClean="0">
                <a:latin typeface="Times New Roman" pitchFamily="18" charset="0"/>
                <a:cs typeface="Times New Roman" pitchFamily="18" charset="0"/>
              </a:rPr>
              <a:t> </a:t>
            </a:r>
            <a:r>
              <a:rPr lang="vi-VN" sz="1200" dirty="0" smtClean="0">
                <a:solidFill>
                  <a:schemeClr val="tx1"/>
                </a:solidFill>
                <a:latin typeface="Times New Roman" pitchFamily="18" charset="0"/>
                <a:cs typeface="Times New Roman" pitchFamily="18" charset="0"/>
              </a:rPr>
              <a:t>sentimentul de apartenență la un spațiu european comun</a:t>
            </a:r>
            <a:r>
              <a:rPr lang="ro-RO" sz="1200" dirty="0" smtClean="0">
                <a:solidFill>
                  <a:schemeClr val="tx1"/>
                </a:solidFill>
                <a:latin typeface="Times New Roman" pitchFamily="18" charset="0"/>
                <a:cs typeface="Times New Roman" pitchFamily="18" charset="0"/>
              </a:rPr>
              <a:t>.</a:t>
            </a:r>
            <a:endParaRPr lang="en-US" sz="1200" dirty="0" smtClean="0">
              <a:solidFill>
                <a:schemeClr val="tx1"/>
              </a:solidFill>
              <a:latin typeface="Times New Roman" pitchFamily="18" charset="0"/>
              <a:cs typeface="Times New Roman" pitchFamily="18" charset="0"/>
            </a:endParaRPr>
          </a:p>
          <a:p>
            <a:endParaRPr lang="en-US" sz="1200" dirty="0" smtClean="0">
              <a:solidFill>
                <a:schemeClr val="tx1"/>
              </a:solidFill>
              <a:latin typeface="Times New Roman" pitchFamily="18" charset="0"/>
              <a:cs typeface="Times New Roman" pitchFamily="18" charset="0"/>
            </a:endParaRPr>
          </a:p>
          <a:p>
            <a:pPr algn="l"/>
            <a:r>
              <a:rPr lang="ro-RO" sz="1200" dirty="0" smtClean="0">
                <a:solidFill>
                  <a:schemeClr val="tx1"/>
                </a:solidFill>
                <a:latin typeface="Times New Roman" pitchFamily="18" charset="0"/>
                <a:cs typeface="Times New Roman" pitchFamily="18" charset="0"/>
              </a:rPr>
              <a:t> </a:t>
            </a:r>
            <a:endParaRPr lang="en-US" sz="1200" dirty="0">
              <a:solidFill>
                <a:schemeClr val="tx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ina\Desktop\New folder (5)\DSC03952.JPG"/>
          <p:cNvPicPr>
            <a:picLocks noChangeAspect="1" noChangeArrowheads="1"/>
          </p:cNvPicPr>
          <p:nvPr/>
        </p:nvPicPr>
        <p:blipFill>
          <a:blip r:embed="rId2"/>
          <a:srcRect/>
          <a:stretch>
            <a:fillRect/>
          </a:stretch>
        </p:blipFill>
        <p:spPr bwMode="auto">
          <a:xfrm>
            <a:off x="304800" y="152400"/>
            <a:ext cx="2667000" cy="1828800"/>
          </a:xfrm>
          <a:prstGeom prst="rect">
            <a:avLst/>
          </a:prstGeom>
          <a:noFill/>
        </p:spPr>
      </p:pic>
      <p:pic>
        <p:nvPicPr>
          <p:cNvPr id="1026" name="Picture 2" descr="C:\Users\Doina\Desktop\New folder\DSC04021.JPG"/>
          <p:cNvPicPr>
            <a:picLocks noChangeAspect="1" noChangeArrowheads="1"/>
          </p:cNvPicPr>
          <p:nvPr/>
        </p:nvPicPr>
        <p:blipFill>
          <a:blip r:embed="rId3"/>
          <a:srcRect/>
          <a:stretch>
            <a:fillRect/>
          </a:stretch>
        </p:blipFill>
        <p:spPr bwMode="auto">
          <a:xfrm>
            <a:off x="5029200" y="4648200"/>
            <a:ext cx="1905000" cy="1905000"/>
          </a:xfrm>
          <a:prstGeom prst="rect">
            <a:avLst/>
          </a:prstGeom>
          <a:noFill/>
        </p:spPr>
      </p:pic>
      <p:pic>
        <p:nvPicPr>
          <p:cNvPr id="1027" name="Picture 3" descr="C:\Users\Doina\Desktop\New folder\DSC04075.JPG"/>
          <p:cNvPicPr>
            <a:picLocks noChangeAspect="1" noChangeArrowheads="1"/>
          </p:cNvPicPr>
          <p:nvPr/>
        </p:nvPicPr>
        <p:blipFill>
          <a:blip r:embed="rId4"/>
          <a:srcRect/>
          <a:stretch>
            <a:fillRect/>
          </a:stretch>
        </p:blipFill>
        <p:spPr bwMode="auto">
          <a:xfrm>
            <a:off x="5715000" y="228600"/>
            <a:ext cx="2540000" cy="1905000"/>
          </a:xfrm>
          <a:prstGeom prst="rect">
            <a:avLst/>
          </a:prstGeom>
          <a:noFill/>
        </p:spPr>
      </p:pic>
      <p:pic>
        <p:nvPicPr>
          <p:cNvPr id="1028" name="Picture 4" descr="C:\Users\Doina\Desktop\New folder\DSC04088.JPG"/>
          <p:cNvPicPr>
            <a:picLocks noChangeAspect="1" noChangeArrowheads="1"/>
          </p:cNvPicPr>
          <p:nvPr/>
        </p:nvPicPr>
        <p:blipFill>
          <a:blip r:embed="rId5"/>
          <a:srcRect/>
          <a:stretch>
            <a:fillRect/>
          </a:stretch>
        </p:blipFill>
        <p:spPr bwMode="auto">
          <a:xfrm>
            <a:off x="3124200" y="2362200"/>
            <a:ext cx="2540000" cy="1905000"/>
          </a:xfrm>
          <a:prstGeom prst="rect">
            <a:avLst/>
          </a:prstGeom>
          <a:noFill/>
        </p:spPr>
      </p:pic>
      <p:pic>
        <p:nvPicPr>
          <p:cNvPr id="1029" name="Picture 5" descr="C:\Users\Doina\Desktop\New folder\DSC04090.JPG"/>
          <p:cNvPicPr>
            <a:picLocks noChangeAspect="1" noChangeArrowheads="1"/>
          </p:cNvPicPr>
          <p:nvPr/>
        </p:nvPicPr>
        <p:blipFill>
          <a:blip r:embed="rId6"/>
          <a:srcRect/>
          <a:stretch>
            <a:fillRect/>
          </a:stretch>
        </p:blipFill>
        <p:spPr bwMode="auto">
          <a:xfrm>
            <a:off x="3429000" y="152400"/>
            <a:ext cx="2057400" cy="1905000"/>
          </a:xfrm>
          <a:prstGeom prst="rect">
            <a:avLst/>
          </a:prstGeom>
          <a:noFill/>
        </p:spPr>
      </p:pic>
      <p:pic>
        <p:nvPicPr>
          <p:cNvPr id="1030" name="Picture 6" descr="C:\Users\Doina\Desktop\New folder\DSC04119.JPG"/>
          <p:cNvPicPr>
            <a:picLocks noChangeAspect="1" noChangeArrowheads="1"/>
          </p:cNvPicPr>
          <p:nvPr/>
        </p:nvPicPr>
        <p:blipFill>
          <a:blip r:embed="rId7"/>
          <a:srcRect/>
          <a:stretch>
            <a:fillRect/>
          </a:stretch>
        </p:blipFill>
        <p:spPr bwMode="auto">
          <a:xfrm>
            <a:off x="2667000" y="4572000"/>
            <a:ext cx="2286000" cy="1905000"/>
          </a:xfrm>
          <a:prstGeom prst="rect">
            <a:avLst/>
          </a:prstGeom>
          <a:noFill/>
        </p:spPr>
      </p:pic>
      <p:pic>
        <p:nvPicPr>
          <p:cNvPr id="1031" name="Picture 7" descr="C:\Users\Doina\Desktop\New folder\DSC04139.JPG"/>
          <p:cNvPicPr>
            <a:picLocks noChangeAspect="1" noChangeArrowheads="1"/>
          </p:cNvPicPr>
          <p:nvPr/>
        </p:nvPicPr>
        <p:blipFill>
          <a:blip r:embed="rId8"/>
          <a:srcRect/>
          <a:stretch>
            <a:fillRect/>
          </a:stretch>
        </p:blipFill>
        <p:spPr bwMode="auto">
          <a:xfrm>
            <a:off x="6248400" y="2209800"/>
            <a:ext cx="2540000" cy="1905000"/>
          </a:xfrm>
          <a:prstGeom prst="rect">
            <a:avLst/>
          </a:prstGeom>
          <a:noFill/>
        </p:spPr>
      </p:pic>
      <p:pic>
        <p:nvPicPr>
          <p:cNvPr id="1032" name="Picture 8" descr="C:\Users\Doina\Desktop\New folder\DSC04141.JPG"/>
          <p:cNvPicPr>
            <a:picLocks noChangeAspect="1" noChangeArrowheads="1"/>
          </p:cNvPicPr>
          <p:nvPr/>
        </p:nvPicPr>
        <p:blipFill>
          <a:blip r:embed="rId9"/>
          <a:srcRect/>
          <a:stretch>
            <a:fillRect/>
          </a:stretch>
        </p:blipFill>
        <p:spPr bwMode="auto">
          <a:xfrm>
            <a:off x="228600" y="4038600"/>
            <a:ext cx="2286000" cy="1905000"/>
          </a:xfrm>
          <a:prstGeom prst="rect">
            <a:avLst/>
          </a:prstGeom>
          <a:noFill/>
        </p:spPr>
      </p:pic>
      <p:pic>
        <p:nvPicPr>
          <p:cNvPr id="1033" name="Picture 9" descr="C:\Users\Doina\Desktop\New folder\DSC03995.JPG"/>
          <p:cNvPicPr>
            <a:picLocks noChangeAspect="1" noChangeArrowheads="1"/>
          </p:cNvPicPr>
          <p:nvPr/>
        </p:nvPicPr>
        <p:blipFill>
          <a:blip r:embed="rId10"/>
          <a:srcRect/>
          <a:stretch>
            <a:fillRect/>
          </a:stretch>
        </p:blipFill>
        <p:spPr bwMode="auto">
          <a:xfrm>
            <a:off x="228600" y="1981200"/>
            <a:ext cx="2540001" cy="1905000"/>
          </a:xfrm>
          <a:prstGeom prst="rect">
            <a:avLst/>
          </a:prstGeom>
          <a:noFill/>
        </p:spPr>
      </p:pic>
      <p:pic>
        <p:nvPicPr>
          <p:cNvPr id="1034" name="Picture 10" descr="C:\Users\Doina\Desktop\New folder\DSC04018.JPG"/>
          <p:cNvPicPr>
            <a:picLocks noChangeAspect="1" noChangeArrowheads="1"/>
          </p:cNvPicPr>
          <p:nvPr/>
        </p:nvPicPr>
        <p:blipFill>
          <a:blip r:embed="rId11"/>
          <a:srcRect/>
          <a:stretch>
            <a:fillRect/>
          </a:stretch>
        </p:blipFill>
        <p:spPr bwMode="auto">
          <a:xfrm>
            <a:off x="7010400" y="4419600"/>
            <a:ext cx="1905000" cy="190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2590800"/>
          </a:xfrm>
        </p:spPr>
        <p:txBody>
          <a:bodyPr>
            <a:normAutofit fontScale="90000"/>
          </a:bodyPr>
          <a:lstStyle/>
          <a:p>
            <a:pPr algn="l"/>
            <a:r>
              <a:rPr lang="ro-RO" sz="1600" dirty="0" smtClean="0">
                <a:latin typeface="Times New Roman" pitchFamily="18" charset="0"/>
                <a:cs typeface="Times New Roman" pitchFamily="18" charset="0"/>
              </a:rPr>
              <a:t> </a:t>
            </a:r>
            <a:r>
              <a:rPr lang="ro-RO" sz="1300" dirty="0" smtClean="0">
                <a:latin typeface="Times New Roman" pitchFamily="18" charset="0"/>
                <a:cs typeface="Times New Roman" pitchFamily="18" charset="0"/>
              </a:rPr>
              <a:t>A cincea zi a întâlnirii , 05.10.2018, a fost destinată evaluarii activității de învățare –predare-formare</a:t>
            </a:r>
            <a:r>
              <a:rPr lang="vi-VN" sz="1300" dirty="0" smtClean="0">
                <a:latin typeface="Times New Roman" pitchFamily="18" charset="0"/>
                <a:cs typeface="Times New Roman" pitchFamily="18" charset="0"/>
              </a:rPr>
              <a:t> </a:t>
            </a:r>
            <a:r>
              <a:rPr lang="ro-RO" sz="1300" dirty="0" smtClean="0">
                <a:latin typeface="Times New Roman" pitchFamily="18" charset="0"/>
                <a:cs typeface="Times New Roman" pitchFamily="18" charset="0"/>
              </a:rPr>
              <a:t>și înmânării certificatelor.</a:t>
            </a:r>
            <a:r>
              <a:rPr lang="en-US" sz="1300" dirty="0" smtClean="0">
                <a:latin typeface="Times New Roman" pitchFamily="18" charset="0"/>
                <a:cs typeface="Times New Roman" pitchFamily="18" charset="0"/>
              </a:rPr>
              <a:t> </a:t>
            </a:r>
            <a:r>
              <a:rPr lang="ro-RO" sz="1300" dirty="0" smtClean="0">
                <a:latin typeface="Times New Roman" pitchFamily="18" charset="0"/>
                <a:cs typeface="Times New Roman" pitchFamily="18" charset="0"/>
              </a:rPr>
              <a:t>Elevii </a:t>
            </a:r>
            <a:r>
              <a:rPr lang="en-US" sz="1300" dirty="0" smtClean="0">
                <a:latin typeface="Times New Roman" pitchFamily="18" charset="0"/>
                <a:cs typeface="Times New Roman" pitchFamily="18" charset="0"/>
              </a:rPr>
              <a:t>au lucrat in echipe mixte si au facut sugestii despre cum pot beneficia de activita</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ile de timp liber pentru dezvoltarea personal</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au relatat ce au inv</a:t>
            </a:r>
            <a:r>
              <a:rPr lang="ro-RO" sz="1300" dirty="0" smtClean="0">
                <a:latin typeface="Times New Roman" pitchFamily="18" charset="0"/>
                <a:cs typeface="Times New Roman" pitchFamily="18" charset="0"/>
              </a:rPr>
              <a:t>ăț</a:t>
            </a:r>
            <a:r>
              <a:rPr lang="en-US" sz="1300" dirty="0" smtClean="0">
                <a:latin typeface="Times New Roman" pitchFamily="18" charset="0"/>
                <a:cs typeface="Times New Roman" pitchFamily="18" charset="0"/>
              </a:rPr>
              <a:t>at din vizita de documentare realizat</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au dat argumente referitoare la intrebarea: ‘Pot vizitele de documentare c</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tre diferite loca</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ii </a:t>
            </a:r>
            <a:r>
              <a:rPr lang="ro-RO" sz="1300" dirty="0" smtClean="0">
                <a:latin typeface="Times New Roman" pitchFamily="18" charset="0"/>
                <a:cs typeface="Times New Roman" pitchFamily="18" charset="0"/>
              </a:rPr>
              <a:t>care </a:t>
            </a:r>
            <a:r>
              <a:rPr lang="en-US" sz="1300" dirty="0" smtClean="0">
                <a:latin typeface="Times New Roman" pitchFamily="18" charset="0"/>
                <a:cs typeface="Times New Roman" pitchFamily="18" charset="0"/>
              </a:rPr>
              <a:t>reprezint</a:t>
            </a:r>
            <a:r>
              <a:rPr lang="ro-RO" sz="1300" dirty="0" smtClean="0">
                <a:latin typeface="Times New Roman" pitchFamily="18" charset="0"/>
                <a:cs typeface="Times New Roman" pitchFamily="18" charset="0"/>
              </a:rPr>
              <a:t>ă </a:t>
            </a:r>
            <a:r>
              <a:rPr lang="en-US" sz="1300" dirty="0" smtClean="0">
                <a:latin typeface="Times New Roman" pitchFamily="18" charset="0"/>
                <a:cs typeface="Times New Roman" pitchFamily="18" charset="0"/>
              </a:rPr>
              <a:t> manifest</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ri ale mo</a:t>
            </a:r>
            <a:r>
              <a:rPr lang="ro-RO" sz="1300" dirty="0" smtClean="0">
                <a:latin typeface="Times New Roman" pitchFamily="18" charset="0"/>
                <a:cs typeface="Times New Roman" pitchFamily="18" charset="0"/>
              </a:rPr>
              <a:t>ș</a:t>
            </a:r>
            <a:r>
              <a:rPr lang="en-US" sz="1300" dirty="0" smtClean="0">
                <a:latin typeface="Times New Roman" pitchFamily="18" charset="0"/>
                <a:cs typeface="Times New Roman" pitchFamily="18" charset="0"/>
              </a:rPr>
              <a:t>tenirii na</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ionale, s</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fie considerate activit</a:t>
            </a:r>
            <a:r>
              <a:rPr lang="ro-RO" sz="1300" dirty="0" smtClean="0">
                <a:latin typeface="Times New Roman" pitchFamily="18" charset="0"/>
                <a:cs typeface="Times New Roman" pitchFamily="18" charset="0"/>
              </a:rPr>
              <a:t>ăț</a:t>
            </a:r>
            <a:r>
              <a:rPr lang="en-US" sz="1300" dirty="0" smtClean="0">
                <a:latin typeface="Times New Roman" pitchFamily="18" charset="0"/>
                <a:cs typeface="Times New Roman" pitchFamily="18" charset="0"/>
              </a:rPr>
              <a:t>i de timp liber? ’</a:t>
            </a:r>
            <a:r>
              <a:rPr lang="ro-RO" sz="1300" dirty="0" smtClean="0">
                <a:latin typeface="Times New Roman" pitchFamily="18" charset="0"/>
                <a:cs typeface="Times New Roman" pitchFamily="18" charset="0"/>
              </a:rPr>
              <a:t>ș</a:t>
            </a:r>
            <a:r>
              <a:rPr lang="en-US" sz="1300" dirty="0" smtClean="0">
                <a:latin typeface="Times New Roman" pitchFamily="18" charset="0"/>
                <a:cs typeface="Times New Roman" pitchFamily="18" charset="0"/>
              </a:rPr>
              <a:t>i au indicat cum </a:t>
            </a:r>
            <a:r>
              <a:rPr lang="ro-RO" sz="1300" dirty="0" smtClean="0">
                <a:latin typeface="Times New Roman" pitchFamily="18" charset="0"/>
                <a:cs typeface="Times New Roman" pitchFamily="18" charset="0"/>
              </a:rPr>
              <a:t>pot </a:t>
            </a:r>
            <a:r>
              <a:rPr lang="en-US" sz="1300" dirty="0" smtClean="0">
                <a:latin typeface="Times New Roman" pitchFamily="18" charset="0"/>
                <a:cs typeface="Times New Roman" pitchFamily="18" charset="0"/>
              </a:rPr>
              <a:t>s</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a:t>
            </a:r>
            <a:r>
              <a:rPr lang="ro-RO" sz="1300" dirty="0" smtClean="0">
                <a:latin typeface="Times New Roman" pitchFamily="18" charset="0"/>
                <a:cs typeface="Times New Roman" pitchFamily="18" charset="0"/>
              </a:rPr>
              <a:t>își </a:t>
            </a:r>
            <a:r>
              <a:rPr lang="en-US" sz="1300" dirty="0" smtClean="0">
                <a:latin typeface="Times New Roman" pitchFamily="18" charset="0"/>
                <a:cs typeface="Times New Roman" pitchFamily="18" charset="0"/>
              </a:rPr>
              <a:t>petre</a:t>
            </a:r>
            <a:r>
              <a:rPr lang="ro-RO" sz="1300" dirty="0" smtClean="0">
                <a:latin typeface="Times New Roman" pitchFamily="18" charset="0"/>
                <a:cs typeface="Times New Roman" pitchFamily="18" charset="0"/>
              </a:rPr>
              <a:t>acă </a:t>
            </a:r>
            <a:r>
              <a:rPr lang="en-US" sz="1300" dirty="0" smtClean="0">
                <a:latin typeface="Times New Roman" pitchFamily="18" charset="0"/>
                <a:cs typeface="Times New Roman" pitchFamily="18" charset="0"/>
              </a:rPr>
              <a:t> timpul liber </a:t>
            </a:r>
            <a:r>
              <a:rPr lang="ro-RO" sz="1300" dirty="0" smtClean="0">
                <a:latin typeface="Times New Roman" pitchFamily="18" charset="0"/>
                <a:cs typeface="Times New Roman" pitchFamily="18" charset="0"/>
              </a:rPr>
              <a:t>î</a:t>
            </a:r>
            <a:r>
              <a:rPr lang="en-US" sz="1300" dirty="0" smtClean="0">
                <a:latin typeface="Times New Roman" pitchFamily="18" charset="0"/>
                <a:cs typeface="Times New Roman" pitchFamily="18" charset="0"/>
              </a:rPr>
              <a:t>ntr-un mod folositor </a:t>
            </a:r>
            <a:r>
              <a:rPr lang="ro-RO"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astfel </a:t>
            </a:r>
            <a:r>
              <a:rPr lang="ro-RO" sz="1300" dirty="0" smtClean="0">
                <a:latin typeface="Times New Roman" pitchFamily="18" charset="0"/>
                <a:cs typeface="Times New Roman" pitchFamily="18" charset="0"/>
              </a:rPr>
              <a:t>î</a:t>
            </a:r>
            <a:r>
              <a:rPr lang="en-US" sz="1300" dirty="0" smtClean="0">
                <a:latin typeface="Times New Roman" pitchFamily="18" charset="0"/>
                <a:cs typeface="Times New Roman" pitchFamily="18" charset="0"/>
              </a:rPr>
              <a:t>nc</a:t>
            </a:r>
            <a:r>
              <a:rPr lang="ro-RO" sz="1300" dirty="0" smtClean="0">
                <a:latin typeface="Times New Roman" pitchFamily="18" charset="0"/>
                <a:cs typeface="Times New Roman" pitchFamily="18" charset="0"/>
              </a:rPr>
              <a:t>â</a:t>
            </a:r>
            <a:r>
              <a:rPr lang="en-US" sz="1300" dirty="0" smtClean="0">
                <a:latin typeface="Times New Roman" pitchFamily="18" charset="0"/>
                <a:cs typeface="Times New Roman" pitchFamily="18" charset="0"/>
              </a:rPr>
              <a:t>t s</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f</a:t>
            </a:r>
            <a:r>
              <a:rPr lang="ro-RO" sz="1300" dirty="0" smtClean="0">
                <a:latin typeface="Times New Roman" pitchFamily="18" charset="0"/>
                <a:cs typeface="Times New Roman" pitchFamily="18" charset="0"/>
              </a:rPr>
              <a:t>acă </a:t>
            </a:r>
            <a:r>
              <a:rPr lang="en-US" sz="1300" dirty="0" smtClean="0">
                <a:latin typeface="Times New Roman" pitchFamily="18" charset="0"/>
                <a:cs typeface="Times New Roman" pitchFamily="18" charset="0"/>
              </a:rPr>
              <a:t>mo</a:t>
            </a:r>
            <a:r>
              <a:rPr lang="ro-RO" sz="1300" dirty="0" smtClean="0">
                <a:latin typeface="Times New Roman" pitchFamily="18" charset="0"/>
                <a:cs typeface="Times New Roman" pitchFamily="18" charset="0"/>
              </a:rPr>
              <a:t>ș</a:t>
            </a:r>
            <a:r>
              <a:rPr lang="en-US" sz="1300" dirty="0" smtClean="0">
                <a:latin typeface="Times New Roman" pitchFamily="18" charset="0"/>
                <a:cs typeface="Times New Roman" pitchFamily="18" charset="0"/>
              </a:rPr>
              <a:t>tenirea cultural</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cunoscut</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in toat</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lumea . De exemplu, au specificat faptul c</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pot s</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fac</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acest lucru prin scrierea de jurnale de c</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l</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torie, pot s</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imp</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rta</a:t>
            </a:r>
            <a:r>
              <a:rPr lang="ro-RO" sz="1300" dirty="0" smtClean="0">
                <a:latin typeface="Times New Roman" pitchFamily="18" charset="0"/>
                <a:cs typeface="Times New Roman" pitchFamily="18" charset="0"/>
              </a:rPr>
              <a:t>ș</a:t>
            </a:r>
            <a:r>
              <a:rPr lang="en-US" sz="1300" dirty="0" smtClean="0">
                <a:latin typeface="Times New Roman" pitchFamily="18" charset="0"/>
                <a:cs typeface="Times New Roman" pitchFamily="18" charset="0"/>
              </a:rPr>
              <a:t>easc</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 experien</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ele lor pe un blog, vlog , re</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ele sociale, prin conferin</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e organizate</a:t>
            </a:r>
            <a:r>
              <a:rPr lang="ro-RO" sz="1300" dirty="0" smtClean="0">
                <a:latin typeface="Times New Roman" pitchFamily="18" charset="0"/>
                <a:cs typeface="Times New Roman" pitchFamily="18" charset="0"/>
              </a:rPr>
              <a:t> on-line,</a:t>
            </a:r>
            <a:r>
              <a:rPr lang="en-US" sz="1300" dirty="0" smtClean="0">
                <a:latin typeface="Times New Roman" pitchFamily="18" charset="0"/>
                <a:cs typeface="Times New Roman" pitchFamily="18" charset="0"/>
              </a:rPr>
              <a:t>prin relat</a:t>
            </a:r>
            <a:r>
              <a:rPr lang="ro-RO" sz="1300" dirty="0" smtClean="0">
                <a:latin typeface="Times New Roman" pitchFamily="18" charset="0"/>
                <a:cs typeface="Times New Roman" pitchFamily="18" charset="0"/>
              </a:rPr>
              <a:t>ă</a:t>
            </a:r>
            <a:r>
              <a:rPr lang="en-US" sz="1300" dirty="0" smtClean="0">
                <a:latin typeface="Times New Roman" pitchFamily="18" charset="0"/>
                <a:cs typeface="Times New Roman" pitchFamily="18" charset="0"/>
              </a:rPr>
              <a:t>ri </a:t>
            </a:r>
            <a:r>
              <a:rPr lang="ro-RO" sz="1300" dirty="0" smtClean="0">
                <a:latin typeface="Times New Roman" pitchFamily="18" charset="0"/>
                <a:cs typeface="Times New Roman" pitchFamily="18" charset="0"/>
              </a:rPr>
              <a:t>î</a:t>
            </a:r>
            <a:r>
              <a:rPr lang="en-US" sz="1300" dirty="0" smtClean="0">
                <a:latin typeface="Times New Roman" pitchFamily="18" charset="0"/>
                <a:cs typeface="Times New Roman" pitchFamily="18" charset="0"/>
              </a:rPr>
              <a:t>n fa</a:t>
            </a:r>
            <a:r>
              <a:rPr lang="ro-RO" sz="1300" dirty="0" smtClean="0">
                <a:latin typeface="Times New Roman" pitchFamily="18" charset="0"/>
                <a:cs typeface="Times New Roman" pitchFamily="18" charset="0"/>
              </a:rPr>
              <a:t>ț</a:t>
            </a:r>
            <a:r>
              <a:rPr lang="en-US" sz="1300" dirty="0" smtClean="0">
                <a:latin typeface="Times New Roman" pitchFamily="18" charset="0"/>
                <a:cs typeface="Times New Roman" pitchFamily="18" charset="0"/>
              </a:rPr>
              <a:t>a prietenilor</a:t>
            </a:r>
            <a:r>
              <a:rPr lang="ro-RO"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ro-RO" sz="1300" dirty="0" smtClean="0">
                <a:latin typeface="Times New Roman" pitchFamily="18" charset="0"/>
                <a:cs typeface="Times New Roman" pitchFamily="18" charset="0"/>
              </a:rPr>
              <a:t>Toți </a:t>
            </a:r>
            <a:r>
              <a:rPr lang="vi-VN" sz="1300" dirty="0" smtClean="0">
                <a:latin typeface="Times New Roman" pitchFamily="18" charset="0"/>
                <a:cs typeface="Times New Roman" pitchFamily="18" charset="0"/>
              </a:rPr>
              <a:t>participan</a:t>
            </a:r>
            <a:r>
              <a:rPr lang="ro-RO" sz="1300" dirty="0" smtClean="0">
                <a:latin typeface="Times New Roman" pitchFamily="18" charset="0"/>
                <a:cs typeface="Times New Roman" pitchFamily="18" charset="0"/>
              </a:rPr>
              <a:t>ții </a:t>
            </a:r>
            <a:r>
              <a:rPr lang="vi-VN" sz="1300" dirty="0" smtClean="0">
                <a:latin typeface="Times New Roman" pitchFamily="18" charset="0"/>
                <a:cs typeface="Times New Roman" pitchFamily="18" charset="0"/>
              </a:rPr>
              <a:t>au completat un chestionar on</a:t>
            </a:r>
            <a:r>
              <a:rPr lang="ro-RO" sz="1300" dirty="0" smtClean="0">
                <a:latin typeface="Times New Roman" pitchFamily="18" charset="0"/>
                <a:cs typeface="Times New Roman" pitchFamily="18" charset="0"/>
              </a:rPr>
              <a:t>-</a:t>
            </a:r>
            <a:r>
              <a:rPr lang="vi-VN" sz="1300" dirty="0" smtClean="0">
                <a:latin typeface="Times New Roman" pitchFamily="18" charset="0"/>
                <a:cs typeface="Times New Roman" pitchFamily="18" charset="0"/>
              </a:rPr>
              <a:t>line prin care și-au exprimat opiniile cu privire la activitățile desfășurate </a:t>
            </a:r>
            <a:r>
              <a:rPr lang="ro-RO" sz="1300" dirty="0" smtClean="0">
                <a:latin typeface="Times New Roman" pitchFamily="18" charset="0"/>
                <a:cs typeface="Times New Roman" pitchFamily="18" charset="0"/>
              </a:rPr>
              <a:t>și au considerat </a:t>
            </a:r>
            <a:r>
              <a:rPr lang="vi-VN" sz="1300" dirty="0" smtClean="0">
                <a:latin typeface="Times New Roman" pitchFamily="18" charset="0"/>
                <a:cs typeface="Times New Roman" pitchFamily="18" charset="0"/>
              </a:rPr>
              <a:t>că toate obiectivele</a:t>
            </a:r>
            <a:r>
              <a:rPr lang="ro-RO" sz="1300" dirty="0" smtClean="0">
                <a:latin typeface="Times New Roman" pitchFamily="18" charset="0"/>
                <a:cs typeface="Times New Roman" pitchFamily="18" charset="0"/>
              </a:rPr>
              <a:t> întâlnirii </a:t>
            </a:r>
            <a:r>
              <a:rPr lang="vi-VN" sz="1300" dirty="0" smtClean="0">
                <a:latin typeface="Times New Roman" pitchFamily="18" charset="0"/>
                <a:cs typeface="Times New Roman" pitchFamily="18" charset="0"/>
              </a:rPr>
              <a:t> au fost îndeplinite </a:t>
            </a:r>
            <a:r>
              <a:rPr lang="ro-RO" sz="1300" dirty="0" smtClean="0">
                <a:latin typeface="Times New Roman" pitchFamily="18" charset="0"/>
                <a:cs typeface="Times New Roman" pitchFamily="18" charset="0"/>
              </a:rPr>
              <a:t>. Au învățat cum să își petreacă timpul liber și ce pot face pentru a-l petrece mai eficient . Au înțeles că lectura le îmbunătățește cunoștințele generale, iar tehnicile de lectură  elaborate îi ajută să își  dezvolte gîndirea critică .Și-au consolidat abilitățile și competențele lingvistice și digitale. Tot ceea ce au învățat și dobândit în cadrul acestei activități de învățare –predare-formare  vor împărtăși în școlile lor , la întoarcerea acasă. </a:t>
            </a:r>
            <a:r>
              <a:rPr lang="en-US" sz="1300" b="1" dirty="0" smtClean="0">
                <a:latin typeface="Times New Roman" pitchFamily="18" charset="0"/>
                <a:cs typeface="Times New Roman" pitchFamily="18" charset="0"/>
              </a:rPr>
              <a:t/>
            </a:r>
            <a:br>
              <a:rPr lang="en-US" sz="1300" b="1" dirty="0" smtClean="0">
                <a:latin typeface="Times New Roman" pitchFamily="18" charset="0"/>
                <a:cs typeface="Times New Roman" pitchFamily="18" charset="0"/>
              </a:rPr>
            </a:br>
            <a:endParaRPr lang="en-US" sz="1300" b="1" dirty="0">
              <a:latin typeface="Times New Roman" pitchFamily="18" charset="0"/>
              <a:cs typeface="Times New Roman" pitchFamily="18" charset="0"/>
            </a:endParaRPr>
          </a:p>
        </p:txBody>
      </p:sp>
      <p:pic>
        <p:nvPicPr>
          <p:cNvPr id="9" name="Picture 2" descr="C:\Users\Doina\Desktop\New folder (5)\DSC03768.JPG"/>
          <p:cNvPicPr>
            <a:picLocks noChangeAspect="1" noChangeArrowheads="1"/>
          </p:cNvPicPr>
          <p:nvPr/>
        </p:nvPicPr>
        <p:blipFill>
          <a:blip r:embed="rId2"/>
          <a:srcRect/>
          <a:stretch>
            <a:fillRect/>
          </a:stretch>
        </p:blipFill>
        <p:spPr bwMode="auto">
          <a:xfrm>
            <a:off x="609600" y="2590800"/>
            <a:ext cx="2540001" cy="1905000"/>
          </a:xfrm>
          <a:prstGeom prst="rect">
            <a:avLst/>
          </a:prstGeom>
          <a:noFill/>
        </p:spPr>
      </p:pic>
      <p:pic>
        <p:nvPicPr>
          <p:cNvPr id="10" name="Picture 3" descr="C:\Users\Doina\Desktop\New folder (5)\DSC04165.JPG"/>
          <p:cNvPicPr>
            <a:picLocks noChangeAspect="1" noChangeArrowheads="1"/>
          </p:cNvPicPr>
          <p:nvPr/>
        </p:nvPicPr>
        <p:blipFill>
          <a:blip r:embed="rId3"/>
          <a:srcRect/>
          <a:stretch>
            <a:fillRect/>
          </a:stretch>
        </p:blipFill>
        <p:spPr bwMode="auto">
          <a:xfrm>
            <a:off x="3276600" y="2590800"/>
            <a:ext cx="2540000" cy="1905000"/>
          </a:xfrm>
          <a:prstGeom prst="rect">
            <a:avLst/>
          </a:prstGeom>
          <a:noFill/>
        </p:spPr>
      </p:pic>
      <p:pic>
        <p:nvPicPr>
          <p:cNvPr id="11" name="Picture 4" descr="C:\Users\Doina\Desktop\New folder (5)\DSC04182.JPG"/>
          <p:cNvPicPr>
            <a:picLocks noChangeAspect="1" noChangeArrowheads="1"/>
          </p:cNvPicPr>
          <p:nvPr/>
        </p:nvPicPr>
        <p:blipFill>
          <a:blip r:embed="rId4"/>
          <a:srcRect/>
          <a:stretch>
            <a:fillRect/>
          </a:stretch>
        </p:blipFill>
        <p:spPr bwMode="auto">
          <a:xfrm>
            <a:off x="6019800" y="2590800"/>
            <a:ext cx="2540000" cy="1905000"/>
          </a:xfrm>
          <a:prstGeom prst="rect">
            <a:avLst/>
          </a:prstGeom>
          <a:noFill/>
        </p:spPr>
      </p:pic>
      <p:pic>
        <p:nvPicPr>
          <p:cNvPr id="12" name="Picture 5" descr="C:\Users\Doina\Desktop\New folder (5)\DSC04186.JPG"/>
          <p:cNvPicPr>
            <a:picLocks noChangeAspect="1" noChangeArrowheads="1"/>
          </p:cNvPicPr>
          <p:nvPr/>
        </p:nvPicPr>
        <p:blipFill>
          <a:blip r:embed="rId5"/>
          <a:srcRect/>
          <a:stretch>
            <a:fillRect/>
          </a:stretch>
        </p:blipFill>
        <p:spPr bwMode="auto">
          <a:xfrm>
            <a:off x="609600" y="4572000"/>
            <a:ext cx="2540000" cy="1905000"/>
          </a:xfrm>
          <a:prstGeom prst="rect">
            <a:avLst/>
          </a:prstGeom>
          <a:noFill/>
        </p:spPr>
      </p:pic>
      <p:pic>
        <p:nvPicPr>
          <p:cNvPr id="13" name="Picture 6" descr="C:\Users\Doina\Desktop\New folder (5)\DSC04188.JPG"/>
          <p:cNvPicPr>
            <a:picLocks noChangeAspect="1" noChangeArrowheads="1"/>
          </p:cNvPicPr>
          <p:nvPr/>
        </p:nvPicPr>
        <p:blipFill>
          <a:blip r:embed="rId6"/>
          <a:srcRect/>
          <a:stretch>
            <a:fillRect/>
          </a:stretch>
        </p:blipFill>
        <p:spPr bwMode="auto">
          <a:xfrm>
            <a:off x="3276600" y="4572000"/>
            <a:ext cx="2540000" cy="1905000"/>
          </a:xfrm>
          <a:prstGeom prst="rect">
            <a:avLst/>
          </a:prstGeom>
          <a:noFill/>
        </p:spPr>
      </p:pic>
      <p:pic>
        <p:nvPicPr>
          <p:cNvPr id="14" name="Picture 7" descr="C:\Users\Doina\Desktop\New folder (5)\DSC04191.JPG"/>
          <p:cNvPicPr>
            <a:picLocks noChangeAspect="1" noChangeArrowheads="1"/>
          </p:cNvPicPr>
          <p:nvPr/>
        </p:nvPicPr>
        <p:blipFill>
          <a:blip r:embed="rId7"/>
          <a:srcRect/>
          <a:stretch>
            <a:fillRect/>
          </a:stretch>
        </p:blipFill>
        <p:spPr bwMode="auto">
          <a:xfrm>
            <a:off x="6019800" y="4572000"/>
            <a:ext cx="254000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ina\Desktop\42924536_10216976855081926_854619932657188864_o.jpg"/>
          <p:cNvPicPr>
            <a:picLocks noChangeAspect="1" noChangeArrowheads="1"/>
          </p:cNvPicPr>
          <p:nvPr/>
        </p:nvPicPr>
        <p:blipFill>
          <a:blip r:embed="rId2"/>
          <a:srcRect/>
          <a:stretch>
            <a:fillRect/>
          </a:stretch>
        </p:blipFill>
        <p:spPr bwMode="auto">
          <a:xfrm>
            <a:off x="4343400" y="1981200"/>
            <a:ext cx="4572000" cy="2819400"/>
          </a:xfrm>
          <a:prstGeom prst="rect">
            <a:avLst/>
          </a:prstGeom>
          <a:noFill/>
        </p:spPr>
      </p:pic>
      <p:sp>
        <p:nvSpPr>
          <p:cNvPr id="4" name="Rectangle 3"/>
          <p:cNvSpPr/>
          <p:nvPr/>
        </p:nvSpPr>
        <p:spPr>
          <a:xfrm>
            <a:off x="914400" y="457200"/>
            <a:ext cx="7467600" cy="1569660"/>
          </a:xfrm>
          <a:prstGeom prst="rect">
            <a:avLst/>
          </a:prstGeom>
        </p:spPr>
        <p:txBody>
          <a:bodyPr wrap="square">
            <a:spAutoFit/>
          </a:bodyPr>
          <a:lstStyle/>
          <a:p>
            <a:r>
              <a:rPr lang="en-US" sz="1200" dirty="0" smtClean="0">
                <a:latin typeface="Times New Roman" pitchFamily="18" charset="0"/>
                <a:cs typeface="Times New Roman" pitchFamily="18" charset="0"/>
              </a:rPr>
              <a:t>Soverato este un ora</a:t>
            </a:r>
            <a:r>
              <a:rPr lang="ro-RO" sz="1200" dirty="0" smtClean="0">
                <a:latin typeface="Times New Roman" pitchFamily="18" charset="0"/>
                <a:cs typeface="Times New Roman" pitchFamily="18" charset="0"/>
              </a:rPr>
              <a:t>ș</a:t>
            </a:r>
            <a:r>
              <a:rPr lang="en-US" sz="1200" dirty="0" smtClean="0">
                <a:latin typeface="Times New Roman" pitchFamily="18" charset="0"/>
                <a:cs typeface="Times New Roman" pitchFamily="18" charset="0"/>
              </a:rPr>
              <a:t> mic</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aflat in regiunea Calabria</a:t>
            </a:r>
            <a:r>
              <a:rPr lang="ro-RO" sz="1200" dirty="0" smtClean="0">
                <a:latin typeface="Times New Roman" pitchFamily="18" charset="0"/>
                <a:cs typeface="Times New Roman" pitchFamily="18" charset="0"/>
              </a:rPr>
              <a:t>, î</a:t>
            </a:r>
            <a:r>
              <a:rPr lang="en-US" sz="1200" dirty="0" smtClean="0">
                <a:latin typeface="Times New Roman" pitchFamily="18" charset="0"/>
                <a:cs typeface="Times New Roman" pitchFamily="18" charset="0"/>
              </a:rPr>
              <a:t>n provincia Catanzaro. Ora</a:t>
            </a:r>
            <a:r>
              <a:rPr lang="ro-RO" sz="1200" dirty="0" smtClean="0">
                <a:latin typeface="Times New Roman" pitchFamily="18" charset="0"/>
                <a:cs typeface="Times New Roman" pitchFamily="18" charset="0"/>
              </a:rPr>
              <a:t>ș</a:t>
            </a:r>
            <a:r>
              <a:rPr lang="en-US" sz="1200" dirty="0" smtClean="0">
                <a:latin typeface="Times New Roman" pitchFamily="18" charset="0"/>
                <a:cs typeface="Times New Roman" pitchFamily="18" charset="0"/>
              </a:rPr>
              <a:t>ul se </a:t>
            </a:r>
            <a:r>
              <a:rPr lang="ro-RO" sz="1200" dirty="0" smtClean="0">
                <a:latin typeface="Times New Roman" pitchFamily="18" charset="0"/>
                <a:cs typeface="Times New Roman" pitchFamily="18" charset="0"/>
              </a:rPr>
              <a:t>î</a:t>
            </a:r>
            <a:r>
              <a:rPr lang="en-US" sz="1200" dirty="0" smtClean="0">
                <a:latin typeface="Times New Roman" pitchFamily="18" charset="0"/>
                <a:cs typeface="Times New Roman" pitchFamily="18" charset="0"/>
              </a:rPr>
              <a:t>ntinde pe o suprafa</a:t>
            </a:r>
            <a:r>
              <a:rPr lang="ro-RO" sz="1200" dirty="0" smtClean="0">
                <a:latin typeface="Times New Roman" pitchFamily="18" charset="0"/>
                <a:cs typeface="Times New Roman" pitchFamily="18" charset="0"/>
              </a:rPr>
              <a:t>ță</a:t>
            </a:r>
            <a:r>
              <a:rPr lang="en-US" sz="1200" dirty="0" smtClean="0">
                <a:latin typeface="Times New Roman" pitchFamily="18" charset="0"/>
                <a:cs typeface="Times New Roman" pitchFamily="18" charset="0"/>
              </a:rPr>
              <a:t> de 7.7 Km p</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tra</a:t>
            </a:r>
            <a:r>
              <a:rPr lang="ro-RO" sz="1200" dirty="0" smtClean="0">
                <a:latin typeface="Times New Roman" pitchFamily="18" charset="0"/>
                <a:cs typeface="Times New Roman" pitchFamily="18" charset="0"/>
              </a:rPr>
              <a:t>ț</a:t>
            </a:r>
            <a:r>
              <a:rPr lang="en-US" sz="1200" dirty="0" smtClean="0">
                <a:latin typeface="Times New Roman" pitchFamily="18" charset="0"/>
                <a:cs typeface="Times New Roman" pitchFamily="18" charset="0"/>
              </a:rPr>
              <a:t>i </a:t>
            </a:r>
            <a:r>
              <a:rPr lang="ro-RO" sz="1200" dirty="0" smtClean="0">
                <a:latin typeface="Times New Roman" pitchFamily="18" charset="0"/>
                <a:cs typeface="Times New Roman" pitchFamily="18" charset="0"/>
              </a:rPr>
              <a:t>ș</a:t>
            </a:r>
            <a:r>
              <a:rPr lang="en-US" sz="1200" dirty="0" smtClean="0">
                <a:latin typeface="Times New Roman" pitchFamily="18" charset="0"/>
                <a:cs typeface="Times New Roman" pitchFamily="18" charset="0"/>
              </a:rPr>
              <a:t>i are o popula</a:t>
            </a:r>
            <a:r>
              <a:rPr lang="ro-RO" sz="1200" dirty="0" smtClean="0">
                <a:latin typeface="Times New Roman" pitchFamily="18" charset="0"/>
                <a:cs typeface="Times New Roman" pitchFamily="18" charset="0"/>
              </a:rPr>
              <a:t>ț</a:t>
            </a:r>
            <a:r>
              <a:rPr lang="en-US" sz="1200" dirty="0" smtClean="0">
                <a:latin typeface="Times New Roman" pitchFamily="18" charset="0"/>
                <a:cs typeface="Times New Roman" pitchFamily="18" charset="0"/>
              </a:rPr>
              <a:t>ie de aproximativ 9800 de locuitori. Ora</a:t>
            </a:r>
            <a:r>
              <a:rPr lang="ro-RO" sz="1200" dirty="0" smtClean="0">
                <a:latin typeface="Times New Roman" pitchFamily="18" charset="0"/>
                <a:cs typeface="Times New Roman" pitchFamily="18" charset="0"/>
              </a:rPr>
              <a:t>ș</a:t>
            </a:r>
            <a:r>
              <a:rPr lang="en-US" sz="1200" dirty="0" smtClean="0">
                <a:latin typeface="Times New Roman" pitchFamily="18" charset="0"/>
                <a:cs typeface="Times New Roman" pitchFamily="18" charset="0"/>
              </a:rPr>
              <a:t>ul se af</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pe </a:t>
            </a:r>
            <a:r>
              <a:rPr lang="ro-RO" sz="1200" dirty="0" smtClean="0">
                <a:latin typeface="Times New Roman" pitchFamily="18" charset="0"/>
                <a:cs typeface="Times New Roman" pitchFamily="18" charset="0"/>
              </a:rPr>
              <a:t>ță</a:t>
            </a:r>
            <a:r>
              <a:rPr lang="en-US" sz="1200" dirty="0" smtClean="0">
                <a:latin typeface="Times New Roman" pitchFamily="18" charset="0"/>
                <a:cs typeface="Times New Roman" pitchFamily="18" charset="0"/>
              </a:rPr>
              <a:t>rmul Marii Ioniene si este </a:t>
            </a:r>
            <a:r>
              <a:rPr lang="ro-RO" sz="1200" dirty="0" smtClean="0">
                <a:latin typeface="Times New Roman" pitchFamily="18" charset="0"/>
                <a:cs typeface="Times New Roman" pitchFamily="18" charset="0"/>
              </a:rPr>
              <a:t>î</a:t>
            </a:r>
            <a:r>
              <a:rPr lang="en-US" sz="1200" dirty="0" smtClean="0">
                <a:latin typeface="Times New Roman" pitchFamily="18" charset="0"/>
                <a:cs typeface="Times New Roman" pitchFamily="18" charset="0"/>
              </a:rPr>
              <a:t>nconjurat de alte c</a:t>
            </a:r>
            <a:r>
              <a:rPr lang="ro-RO" sz="1200" dirty="0" smtClean="0">
                <a:latin typeface="Times New Roman" pitchFamily="18" charset="0"/>
                <a:cs typeface="Times New Roman" pitchFamily="18" charset="0"/>
              </a:rPr>
              <a:t>â</a:t>
            </a:r>
            <a:r>
              <a:rPr lang="en-US" sz="1200" dirty="0" smtClean="0">
                <a:latin typeface="Times New Roman" pitchFamily="18" charset="0"/>
                <a:cs typeface="Times New Roman" pitchFamily="18" charset="0"/>
              </a:rPr>
              <a:t>teva sate frumoase si plaje cu nisip alb</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aflate pe coast</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a:t>
            </a:r>
            <a:br>
              <a:rPr lang="en-US"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Printre  </a:t>
            </a:r>
            <a:r>
              <a:rPr lang="en-US" sz="1200" dirty="0" smtClean="0">
                <a:latin typeface="Times New Roman" pitchFamily="18" charset="0"/>
                <a:cs typeface="Times New Roman" pitchFamily="18" charset="0"/>
              </a:rPr>
              <a:t>atrac</a:t>
            </a:r>
            <a:r>
              <a:rPr lang="ro-RO" sz="1200" dirty="0" smtClean="0">
                <a:latin typeface="Times New Roman" pitchFamily="18" charset="0"/>
                <a:cs typeface="Times New Roman" pitchFamily="18" charset="0"/>
              </a:rPr>
              <a:t>ț</a:t>
            </a:r>
            <a:r>
              <a:rPr lang="en-US" sz="1200" dirty="0" smtClean="0">
                <a:latin typeface="Times New Roman" pitchFamily="18" charset="0"/>
                <a:cs typeface="Times New Roman" pitchFamily="18" charset="0"/>
              </a:rPr>
              <a:t>i</a:t>
            </a:r>
            <a:r>
              <a:rPr lang="ro-RO" sz="1200" dirty="0" smtClean="0">
                <a:latin typeface="Times New Roman" pitchFamily="18" charset="0"/>
                <a:cs typeface="Times New Roman" pitchFamily="18" charset="0"/>
              </a:rPr>
              <a:t>i</a:t>
            </a:r>
            <a:r>
              <a:rPr lang="en-US" sz="1200" dirty="0" smtClean="0">
                <a:latin typeface="Times New Roman" pitchFamily="18" charset="0"/>
                <a:cs typeface="Times New Roman" pitchFamily="18" charset="0"/>
              </a:rPr>
              <a:t>le ora</a:t>
            </a:r>
            <a:r>
              <a:rPr lang="ro-RO" sz="1200" dirty="0" smtClean="0">
                <a:latin typeface="Times New Roman" pitchFamily="18" charset="0"/>
                <a:cs typeface="Times New Roman" pitchFamily="18" charset="0"/>
              </a:rPr>
              <a:t>șului se numără</a:t>
            </a:r>
            <a:r>
              <a:rPr lang="en-US" sz="1200" dirty="0" smtClean="0">
                <a:latin typeface="Times New Roman" pitchFamily="18" charset="0"/>
                <a:cs typeface="Times New Roman" pitchFamily="18" charset="0"/>
              </a:rPr>
              <a:t> Gr</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dina Botanic</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Pieta A Gagini </a:t>
            </a:r>
            <a:r>
              <a:rPr lang="ro-RO"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o adevarat</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bijuterie</a:t>
            </a:r>
            <a:r>
              <a:rPr lang="ro-RO" sz="1200" dirty="0" smtClean="0">
                <a:latin typeface="Times New Roman" pitchFamily="18" charset="0"/>
                <a:cs typeface="Times New Roman" pitchFamily="18" charset="0"/>
              </a:rPr>
              <a:t> care </a:t>
            </a:r>
            <a:r>
              <a:rPr lang="en-US" sz="1200" dirty="0" smtClean="0">
                <a:latin typeface="Times New Roman" pitchFamily="18" charset="0"/>
                <a:cs typeface="Times New Roman" pitchFamily="18" charset="0"/>
              </a:rPr>
              <a:t>dateaz</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din secolul</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16</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Duomo din Soverato</a:t>
            </a:r>
            <a:r>
              <a:rPr lang="ro-RO"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o alt</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atrac</a:t>
            </a:r>
            <a:r>
              <a:rPr lang="ro-RO" sz="1200" dirty="0" smtClean="0">
                <a:latin typeface="Times New Roman" pitchFamily="18" charset="0"/>
                <a:cs typeface="Times New Roman" pitchFamily="18" charset="0"/>
              </a:rPr>
              <a:t>ț</a:t>
            </a:r>
            <a:r>
              <a:rPr lang="en-US" sz="1200" dirty="0" smtClean="0">
                <a:latin typeface="Times New Roman" pitchFamily="18" charset="0"/>
                <a:cs typeface="Times New Roman" pitchFamily="18" charset="0"/>
              </a:rPr>
              <a:t>ie turistic</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reconstruit</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in secolul 18</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dup</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ce a trecut printr-un cutremur puternic</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Biserica Fecioarei Maria</a:t>
            </a:r>
            <a:r>
              <a:rPr lang="ro-RO" sz="1200" b="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Biserica San Antonio a fost construit</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in anul 1908</a:t>
            </a:r>
            <a:r>
              <a:rPr lang="ro-RO"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stilul arhitectural neo-gotic. Partea veche a ora</a:t>
            </a:r>
            <a:r>
              <a:rPr lang="ro-RO" sz="1200" dirty="0" smtClean="0">
                <a:latin typeface="Times New Roman" pitchFamily="18" charset="0"/>
                <a:cs typeface="Times New Roman" pitchFamily="18" charset="0"/>
              </a:rPr>
              <a:t>ș</a:t>
            </a:r>
            <a:r>
              <a:rPr lang="en-US" sz="1200" dirty="0" smtClean="0">
                <a:latin typeface="Times New Roman" pitchFamily="18" charset="0"/>
                <a:cs typeface="Times New Roman" pitchFamily="18" charset="0"/>
              </a:rPr>
              <a:t>ului are multe magazine care v</a:t>
            </a:r>
            <a:r>
              <a:rPr lang="ro-RO" sz="1200" dirty="0" smtClean="0">
                <a:latin typeface="Times New Roman" pitchFamily="18" charset="0"/>
                <a:cs typeface="Times New Roman" pitchFamily="18" charset="0"/>
              </a:rPr>
              <a:t>â</a:t>
            </a:r>
            <a:r>
              <a:rPr lang="en-US" sz="1200" dirty="0" smtClean="0">
                <a:latin typeface="Times New Roman" pitchFamily="18" charset="0"/>
                <a:cs typeface="Times New Roman" pitchFamily="18" charset="0"/>
              </a:rPr>
              <a:t>nd artefacte locale, ceramic</a:t>
            </a:r>
            <a:r>
              <a:rPr lang="ro-RO" sz="1200" dirty="0" smtClean="0">
                <a:latin typeface="Times New Roman" pitchFamily="18" charset="0"/>
                <a:cs typeface="Times New Roman" pitchFamily="18" charset="0"/>
              </a:rPr>
              <a:t>ă</a:t>
            </a:r>
            <a:r>
              <a:rPr lang="en-US" sz="1200" dirty="0" smtClean="0">
                <a:latin typeface="Times New Roman" pitchFamily="18" charset="0"/>
                <a:cs typeface="Times New Roman" pitchFamily="18" charset="0"/>
              </a:rPr>
              <a:t>, piese de terra cotta decorative </a:t>
            </a:r>
            <a:r>
              <a:rPr lang="ro-RO" sz="1200" dirty="0" smtClean="0">
                <a:latin typeface="Times New Roman" pitchFamily="18" charset="0"/>
                <a:cs typeface="Times New Roman" pitchFamily="18" charset="0"/>
              </a:rPr>
              <a:t>ș</a:t>
            </a:r>
            <a:r>
              <a:rPr lang="en-US" sz="1200" dirty="0" smtClean="0">
                <a:latin typeface="Times New Roman" pitchFamily="18" charset="0"/>
                <a:cs typeface="Times New Roman" pitchFamily="18" charset="0"/>
              </a:rPr>
              <a:t>i sculpturi de lemn. </a:t>
            </a:r>
            <a:endParaRPr lang="en-US" sz="1200" dirty="0">
              <a:latin typeface="Times New Roman" pitchFamily="18" charset="0"/>
              <a:cs typeface="Times New Roman" pitchFamily="18" charset="0"/>
            </a:endParaRPr>
          </a:p>
        </p:txBody>
      </p:sp>
      <p:pic>
        <p:nvPicPr>
          <p:cNvPr id="5" name="Picture 4" descr="C:\Users\Doina\Desktop\italia proiect\New folder\IMG_20181007_092631.jpg"/>
          <p:cNvPicPr>
            <a:picLocks noChangeAspect="1" noChangeArrowheads="1"/>
          </p:cNvPicPr>
          <p:nvPr/>
        </p:nvPicPr>
        <p:blipFill>
          <a:blip r:embed="rId3" cstate="print"/>
          <a:stretch>
            <a:fillRect/>
          </a:stretch>
        </p:blipFill>
        <p:spPr bwMode="auto">
          <a:xfrm>
            <a:off x="914400" y="3810000"/>
            <a:ext cx="3352800" cy="2819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C:\Users\Doina\Desktop\New folder (5)\DSC04208.JPG"/>
          <p:cNvPicPr>
            <a:picLocks noChangeAspect="1" noChangeArrowheads="1"/>
          </p:cNvPicPr>
          <p:nvPr/>
        </p:nvPicPr>
        <p:blipFill>
          <a:blip r:embed="rId2"/>
          <a:srcRect/>
          <a:stretch>
            <a:fillRect/>
          </a:stretch>
        </p:blipFill>
        <p:spPr bwMode="auto">
          <a:xfrm>
            <a:off x="838200" y="304800"/>
            <a:ext cx="2540000" cy="1905000"/>
          </a:xfrm>
          <a:prstGeom prst="rect">
            <a:avLst/>
          </a:prstGeom>
          <a:noFill/>
        </p:spPr>
      </p:pic>
      <p:pic>
        <p:nvPicPr>
          <p:cNvPr id="11" name="Picture 9" descr="C:\Users\Doina\Desktop\New folder (5)\DSC04218.JPG"/>
          <p:cNvPicPr>
            <a:picLocks noChangeAspect="1" noChangeArrowheads="1"/>
          </p:cNvPicPr>
          <p:nvPr/>
        </p:nvPicPr>
        <p:blipFill>
          <a:blip r:embed="rId3"/>
          <a:srcRect/>
          <a:stretch>
            <a:fillRect/>
          </a:stretch>
        </p:blipFill>
        <p:spPr bwMode="auto">
          <a:xfrm>
            <a:off x="3581400" y="304800"/>
            <a:ext cx="2540000" cy="1905000"/>
          </a:xfrm>
          <a:prstGeom prst="rect">
            <a:avLst/>
          </a:prstGeom>
          <a:noFill/>
        </p:spPr>
      </p:pic>
      <p:pic>
        <p:nvPicPr>
          <p:cNvPr id="12" name="Picture 10" descr="C:\Users\Doina\Desktop\New folder (5)\DSC04258.JPG"/>
          <p:cNvPicPr>
            <a:picLocks noChangeAspect="1" noChangeArrowheads="1"/>
          </p:cNvPicPr>
          <p:nvPr/>
        </p:nvPicPr>
        <p:blipFill>
          <a:blip r:embed="rId4"/>
          <a:srcRect/>
          <a:stretch>
            <a:fillRect/>
          </a:stretch>
        </p:blipFill>
        <p:spPr bwMode="auto">
          <a:xfrm>
            <a:off x="6400800" y="304800"/>
            <a:ext cx="2540000" cy="1905000"/>
          </a:xfrm>
          <a:prstGeom prst="rect">
            <a:avLst/>
          </a:prstGeom>
          <a:noFill/>
        </p:spPr>
      </p:pic>
      <p:sp>
        <p:nvSpPr>
          <p:cNvPr id="13" name="Subtitle 2"/>
          <p:cNvSpPr>
            <a:spLocks noGrp="1"/>
          </p:cNvSpPr>
          <p:nvPr>
            <p:ph type="subTitle" idx="1"/>
          </p:nvPr>
        </p:nvSpPr>
        <p:spPr>
          <a:xfrm>
            <a:off x="1905000" y="3886200"/>
            <a:ext cx="6400800" cy="1752600"/>
          </a:xfrm>
        </p:spPr>
        <p:txBody>
          <a:bodyPr/>
          <a:lstStyle/>
          <a:p>
            <a:endParaRPr lang="en-US" dirty="0"/>
          </a:p>
        </p:txBody>
      </p:sp>
      <p:pic>
        <p:nvPicPr>
          <p:cNvPr id="14" name="Picture 2" descr="C:\Users\Doina\Desktop\New folder (5)\DSC04294.JPG"/>
          <p:cNvPicPr>
            <a:picLocks noChangeAspect="1" noChangeArrowheads="1"/>
          </p:cNvPicPr>
          <p:nvPr/>
        </p:nvPicPr>
        <p:blipFill>
          <a:blip r:embed="rId5"/>
          <a:srcRect/>
          <a:stretch>
            <a:fillRect/>
          </a:stretch>
        </p:blipFill>
        <p:spPr bwMode="auto">
          <a:xfrm>
            <a:off x="990600" y="4495800"/>
            <a:ext cx="2540000" cy="1905000"/>
          </a:xfrm>
          <a:prstGeom prst="rect">
            <a:avLst/>
          </a:prstGeom>
          <a:noFill/>
        </p:spPr>
      </p:pic>
      <p:pic>
        <p:nvPicPr>
          <p:cNvPr id="15" name="Picture 3" descr="C:\Users\Doina\Desktop\New folder (5)\DSC04297.JPG"/>
          <p:cNvPicPr>
            <a:picLocks noChangeAspect="1" noChangeArrowheads="1"/>
          </p:cNvPicPr>
          <p:nvPr/>
        </p:nvPicPr>
        <p:blipFill>
          <a:blip r:embed="rId6"/>
          <a:srcRect/>
          <a:stretch>
            <a:fillRect/>
          </a:stretch>
        </p:blipFill>
        <p:spPr bwMode="auto">
          <a:xfrm>
            <a:off x="3581400" y="4495800"/>
            <a:ext cx="2540000" cy="1905000"/>
          </a:xfrm>
          <a:prstGeom prst="rect">
            <a:avLst/>
          </a:prstGeom>
          <a:noFill/>
        </p:spPr>
      </p:pic>
      <p:pic>
        <p:nvPicPr>
          <p:cNvPr id="16" name="Picture 4" descr="C:\Users\Doina\Desktop\New folder (5)\DSC04300.JPG"/>
          <p:cNvPicPr>
            <a:picLocks noChangeAspect="1" noChangeArrowheads="1"/>
          </p:cNvPicPr>
          <p:nvPr/>
        </p:nvPicPr>
        <p:blipFill>
          <a:blip r:embed="rId7"/>
          <a:srcRect/>
          <a:stretch>
            <a:fillRect/>
          </a:stretch>
        </p:blipFill>
        <p:spPr bwMode="auto">
          <a:xfrm>
            <a:off x="6400800" y="4495800"/>
            <a:ext cx="2540000" cy="1905000"/>
          </a:xfrm>
          <a:prstGeom prst="rect">
            <a:avLst/>
          </a:prstGeom>
          <a:noFill/>
        </p:spPr>
      </p:pic>
      <p:pic>
        <p:nvPicPr>
          <p:cNvPr id="17" name="Picture 5" descr="C:\Users\Doina\Desktop\New folder (5)\DSC04303.JPG"/>
          <p:cNvPicPr>
            <a:picLocks noChangeAspect="1" noChangeArrowheads="1"/>
          </p:cNvPicPr>
          <p:nvPr/>
        </p:nvPicPr>
        <p:blipFill>
          <a:blip r:embed="rId8"/>
          <a:srcRect/>
          <a:stretch>
            <a:fillRect/>
          </a:stretch>
        </p:blipFill>
        <p:spPr bwMode="auto">
          <a:xfrm>
            <a:off x="990600" y="2514600"/>
            <a:ext cx="2590800" cy="1981200"/>
          </a:xfrm>
          <a:prstGeom prst="rect">
            <a:avLst/>
          </a:prstGeom>
          <a:noFill/>
        </p:spPr>
      </p:pic>
      <p:pic>
        <p:nvPicPr>
          <p:cNvPr id="18" name="Picture 6" descr="C:\Users\Doina\Desktop\New folder (5)\DSC04310.JPG"/>
          <p:cNvPicPr>
            <a:picLocks noChangeAspect="1" noChangeArrowheads="1"/>
          </p:cNvPicPr>
          <p:nvPr/>
        </p:nvPicPr>
        <p:blipFill>
          <a:blip r:embed="rId9"/>
          <a:srcRect/>
          <a:stretch>
            <a:fillRect/>
          </a:stretch>
        </p:blipFill>
        <p:spPr bwMode="auto">
          <a:xfrm>
            <a:off x="6400800" y="2514600"/>
            <a:ext cx="2540000" cy="1905000"/>
          </a:xfrm>
          <a:prstGeom prst="rect">
            <a:avLst/>
          </a:prstGeom>
          <a:noFill/>
        </p:spPr>
      </p:pic>
      <p:pic>
        <p:nvPicPr>
          <p:cNvPr id="19" name="Picture 7" descr="C:\Users\Doina\Desktop\New folder (5)\DSC03371.JPG"/>
          <p:cNvPicPr>
            <a:picLocks noChangeAspect="1" noChangeArrowheads="1"/>
          </p:cNvPicPr>
          <p:nvPr/>
        </p:nvPicPr>
        <p:blipFill>
          <a:blip r:embed="rId10"/>
          <a:srcRect/>
          <a:stretch>
            <a:fillRect/>
          </a:stretch>
        </p:blipFill>
        <p:spPr bwMode="auto">
          <a:xfrm>
            <a:off x="3657600" y="2514600"/>
            <a:ext cx="2540000" cy="190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vi-VN" sz="1200" dirty="0" smtClean="0"/>
              <a:t>“Material realizat cu sprijinul financiar al Comisiei Europene. Conţinutul prezentului material reprezintă responsabilitatea exclusivă a autorilor, iar Agenţia Naţională şi Comisia Europeană nu sunt responsabile pentru modul în care conţinutul informaţiei va fi folosit.” </a:t>
            </a:r>
            <a:br>
              <a:rPr lang="vi-VN" sz="1200" dirty="0" smtClean="0"/>
            </a:br>
            <a:r>
              <a:rPr lang="vi-VN" sz="1200" dirty="0" smtClean="0"/>
              <a:t> </a:t>
            </a:r>
            <a:br>
              <a:rPr lang="vi-VN" sz="1200" dirty="0" smtClean="0"/>
            </a:br>
            <a:r>
              <a:rPr lang="vi-VN" sz="1200" dirty="0" smtClean="0"/>
              <a:t> Material realizat de:   </a:t>
            </a:r>
            <a:r>
              <a:rPr lang="ro-RO" sz="1200" dirty="0" smtClean="0"/>
              <a:t>Crăcănel Doina </a:t>
            </a:r>
            <a:r>
              <a:rPr lang="vi-VN" sz="1200" dirty="0" smtClean="0"/>
              <a:t>-  profesor la Colegiul Național ‘Ion Luca Caragiale’ Moreni </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vi-VN" sz="1400" dirty="0" smtClean="0"/>
              <a:t>“Material realizat cu sprijinul financiar al Comisiei Europene. Conţinutul prezentului material reprezintă responsabilitatea exclusivă a autorilor, iar Agenţia Naţională şi Comisia Europeană nu sunt responsabile pentru modul în care conţinutul informaţiei va fi folosit.” </a:t>
            </a:r>
            <a:br>
              <a:rPr lang="vi-VN" sz="1400" dirty="0" smtClean="0"/>
            </a:br>
            <a:r>
              <a:rPr lang="vi-VN" sz="1400" dirty="0" smtClean="0"/>
              <a:t> </a:t>
            </a:r>
            <a:br>
              <a:rPr lang="vi-VN" sz="1400" dirty="0" smtClean="0"/>
            </a:br>
            <a:r>
              <a:rPr lang="vi-VN" sz="1400" dirty="0" smtClean="0"/>
              <a:t> Material realizat de:   </a:t>
            </a:r>
            <a:r>
              <a:rPr lang="ro-RO" sz="1400" dirty="0" smtClean="0"/>
              <a:t>Crăcănel Doina </a:t>
            </a:r>
            <a:r>
              <a:rPr lang="vi-VN" sz="1400" dirty="0" smtClean="0"/>
              <a:t>-  profesor la Colegiul Național ‘Ion Luca Caragiale’ Moreni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4572000" cy="1785104"/>
          </a:xfrm>
          <a:prstGeom prst="rect">
            <a:avLst/>
          </a:prstGeom>
        </p:spPr>
        <p:txBody>
          <a:bodyPr wrap="square">
            <a:spAutoFit/>
          </a:bodyPr>
          <a:lstStyle/>
          <a:p>
            <a:r>
              <a:rPr lang="ro-RO" sz="1200" dirty="0" smtClean="0">
                <a:latin typeface="Times New Roman" pitchFamily="18" charset="0"/>
                <a:cs typeface="Times New Roman" pitchFamily="18" charset="0"/>
              </a:rPr>
              <a:t>ITT G. Malafarina</a:t>
            </a:r>
            <a:r>
              <a:rPr lang="ro-RO" sz="14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este liceu tehnic pentru ingineri, programatori de calculatoare și electricieni în Soverato, în sudul Italiei. Cei 600 de elevi, în vârstă de 14-19 ani, provin dintr-o </a:t>
            </a:r>
            <a:r>
              <a:rPr lang="en-US" sz="1200" dirty="0" smtClean="0">
                <a:latin typeface="Times New Roman" pitchFamily="18" charset="0"/>
                <a:cs typeface="Times New Roman" pitchFamily="18" charset="0"/>
              </a:rPr>
              <a:t>arie</a:t>
            </a:r>
            <a:r>
              <a:rPr lang="ro-RO" sz="1200" dirty="0" smtClean="0">
                <a:latin typeface="Times New Roman" pitchFamily="18" charset="0"/>
                <a:cs typeface="Times New Roman" pitchFamily="18" charset="0"/>
              </a:rPr>
              <a:t> de 50 km. Aceșt</a:t>
            </a:r>
            <a:r>
              <a:rPr lang="en-US" sz="1200" dirty="0" smtClean="0">
                <a:latin typeface="Times New Roman" pitchFamily="18" charset="0"/>
                <a:cs typeface="Times New Roman" pitchFamily="18" charset="0"/>
              </a:rPr>
              <a:t>i</a:t>
            </a:r>
            <a:r>
              <a:rPr lang="ro-RO" sz="1200" dirty="0" smtClean="0">
                <a:latin typeface="Times New Roman" pitchFamily="18" charset="0"/>
                <a:cs typeface="Times New Roman" pitchFamily="18" charset="0"/>
              </a:rPr>
              <a:t>a aparțin claselor sociale medii și inferioare, ale căror standarde de viață se bazează pe agricultură, artizanat, pescuit și activități turistice. Principala problemă a zonei rurale în care funcționează școala este rata ridicată a șomajului. La școală participă și fiii cetățenilor non-europeni, dar și elevi cu nevoi speciale</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Cursurile de seară oferă muncitorilor  posibilitatea obținerii unei diplome de liceu.</a:t>
            </a:r>
            <a:endParaRPr lang="en-US" sz="1200" dirty="0">
              <a:latin typeface="Times New Roman" pitchFamily="18" charset="0"/>
              <a:cs typeface="Times New Roman" pitchFamily="18" charset="0"/>
            </a:endParaRPr>
          </a:p>
        </p:txBody>
      </p:sp>
      <p:pic>
        <p:nvPicPr>
          <p:cNvPr id="1026" name="Picture 2" descr="C:\Users\Doina\Desktop\New folder (5)\DSC03796.JPG"/>
          <p:cNvPicPr>
            <a:picLocks noChangeAspect="1" noChangeArrowheads="1"/>
          </p:cNvPicPr>
          <p:nvPr/>
        </p:nvPicPr>
        <p:blipFill>
          <a:blip r:embed="rId2"/>
          <a:srcRect/>
          <a:stretch>
            <a:fillRect/>
          </a:stretch>
        </p:blipFill>
        <p:spPr bwMode="auto">
          <a:xfrm>
            <a:off x="381000" y="3048000"/>
            <a:ext cx="4419600" cy="2895600"/>
          </a:xfrm>
          <a:prstGeom prst="rect">
            <a:avLst/>
          </a:prstGeom>
          <a:noFill/>
        </p:spPr>
      </p:pic>
      <p:pic>
        <p:nvPicPr>
          <p:cNvPr id="1027" name="Picture 3" descr="C:\Users\Doina\Desktop\New folder (5)\DSC03797.JPG"/>
          <p:cNvPicPr>
            <a:picLocks noChangeAspect="1" noChangeArrowheads="1"/>
          </p:cNvPicPr>
          <p:nvPr/>
        </p:nvPicPr>
        <p:blipFill>
          <a:blip r:embed="rId3"/>
          <a:srcRect/>
          <a:stretch>
            <a:fillRect/>
          </a:stretch>
        </p:blipFill>
        <p:spPr bwMode="auto">
          <a:xfrm>
            <a:off x="5638800" y="304800"/>
            <a:ext cx="3124200" cy="1828800"/>
          </a:xfrm>
          <a:prstGeom prst="rect">
            <a:avLst/>
          </a:prstGeom>
          <a:noFill/>
        </p:spPr>
      </p:pic>
      <p:pic>
        <p:nvPicPr>
          <p:cNvPr id="2051" name="Picture 3" descr="C:\Users\Doina\Desktop\New folder (5)\DSC03667.JPG"/>
          <p:cNvPicPr>
            <a:picLocks noChangeAspect="1" noChangeArrowheads="1"/>
          </p:cNvPicPr>
          <p:nvPr/>
        </p:nvPicPr>
        <p:blipFill>
          <a:blip r:embed="rId4"/>
          <a:srcRect/>
          <a:stretch>
            <a:fillRect/>
          </a:stretch>
        </p:blipFill>
        <p:spPr bwMode="auto">
          <a:xfrm>
            <a:off x="4953000" y="4114800"/>
            <a:ext cx="3886200" cy="2514600"/>
          </a:xfrm>
          <a:prstGeom prst="rect">
            <a:avLst/>
          </a:prstGeom>
          <a:noFill/>
        </p:spPr>
      </p:pic>
      <p:pic>
        <p:nvPicPr>
          <p:cNvPr id="3" name="Picture 2" descr="C:\Users\Doina\Desktop\New folder (5)\DSC03780.JPG"/>
          <p:cNvPicPr>
            <a:picLocks noChangeAspect="1" noChangeArrowheads="1"/>
          </p:cNvPicPr>
          <p:nvPr/>
        </p:nvPicPr>
        <p:blipFill>
          <a:blip r:embed="rId5"/>
          <a:srcRect/>
          <a:stretch>
            <a:fillRect/>
          </a:stretch>
        </p:blipFill>
        <p:spPr bwMode="auto">
          <a:xfrm>
            <a:off x="5180012" y="2293938"/>
            <a:ext cx="3659187" cy="17446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133599"/>
          </a:xfrm>
        </p:spPr>
        <p:txBody>
          <a:bodyPr>
            <a:noAutofit/>
          </a:bodyPr>
          <a:lstStyle/>
          <a:p>
            <a:pPr algn="l"/>
            <a:r>
              <a:rPr lang="ro-RO" sz="1200" dirty="0" smtClean="0">
                <a:latin typeface="Times New Roman" pitchFamily="18" charset="0"/>
                <a:cs typeface="Times New Roman" pitchFamily="18" charset="0"/>
              </a:rPr>
              <a:t>La a doua activitate de predare –învățare-formare au participat elevii și profesorii de la școlile partenere în acest proiect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Colegiul Național ,,Ion Luca Caragiale</a:t>
            </a:r>
            <a:r>
              <a:rPr lang="en-US" sz="1200"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 Moreni, România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Gymnasion Me Lykeiakes Taxeis Asopias-Assopia, Grecia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Insignare – Associacao De Ensino E Formacao Ouerem, Portugalia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Ahmet Erdem Anadolu Lisesi -Bursa, Turcia </a:t>
            </a:r>
            <a:br>
              <a:rPr lang="ro-RO" sz="1200" dirty="0" smtClean="0">
                <a:latin typeface="Times New Roman" pitchFamily="18" charset="0"/>
                <a:cs typeface="Times New Roman" pitchFamily="18" charset="0"/>
              </a:rPr>
            </a:br>
            <a:r>
              <a:rPr lang="ro-RO" sz="1200" dirty="0" smtClean="0">
                <a:latin typeface="Times New Roman" pitchFamily="18" charset="0"/>
                <a:cs typeface="Times New Roman" pitchFamily="18" charset="0"/>
              </a:rPr>
              <a:t>IstitutoTecnicoTecnologico"G. Malafarina - Soverato, Italia - școala gazdă </a:t>
            </a:r>
            <a:r>
              <a:rPr lang="ro-RO" sz="1400" dirty="0" smtClean="0">
                <a:latin typeface="Times New Roman" pitchFamily="18" charset="0"/>
                <a:cs typeface="Times New Roman" pitchFamily="18" charset="0"/>
              </a:rPr>
              <a:t/>
            </a:r>
            <a:br>
              <a:rPr lang="ro-RO" sz="1400" dirty="0" smtClean="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026" name="Picture 2" descr="C:\Users\Doina\Desktop\New folder (5)\42878412_1845961668785713_3360194636420218880_o.jpg"/>
          <p:cNvPicPr>
            <a:picLocks noChangeAspect="1" noChangeArrowheads="1"/>
          </p:cNvPicPr>
          <p:nvPr/>
        </p:nvPicPr>
        <p:blipFill>
          <a:blip r:embed="rId2"/>
          <a:srcRect/>
          <a:stretch>
            <a:fillRect/>
          </a:stretch>
        </p:blipFill>
        <p:spPr bwMode="auto">
          <a:xfrm>
            <a:off x="457200" y="2743200"/>
            <a:ext cx="3963988" cy="3224212"/>
          </a:xfrm>
          <a:prstGeom prst="rect">
            <a:avLst/>
          </a:prstGeom>
          <a:noFill/>
        </p:spPr>
      </p:pic>
      <p:pic>
        <p:nvPicPr>
          <p:cNvPr id="3" name="Picture 2" descr="C:\Users\Doina\Desktop\DSC03819.JPG"/>
          <p:cNvPicPr>
            <a:picLocks noChangeAspect="1" noChangeArrowheads="1"/>
          </p:cNvPicPr>
          <p:nvPr/>
        </p:nvPicPr>
        <p:blipFill>
          <a:blip r:embed="rId3"/>
          <a:srcRect/>
          <a:stretch>
            <a:fillRect/>
          </a:stretch>
        </p:blipFill>
        <p:spPr bwMode="auto">
          <a:xfrm>
            <a:off x="4849812" y="2743200"/>
            <a:ext cx="3913187" cy="3200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1384995"/>
          </a:xfrm>
          <a:prstGeom prst="rect">
            <a:avLst/>
          </a:prstGeom>
        </p:spPr>
        <p:txBody>
          <a:bodyPr wrap="square">
            <a:spAutoFit/>
          </a:bodyPr>
          <a:lstStyle/>
          <a:p>
            <a:r>
              <a:rPr lang="ro-RO" sz="1200" b="1"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Activitățile,</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care s-au desfășurat în cadrul acestei întâlniri, au fost stabilite de comun acord între parteneri, în conformitate cu obiectivele proiectului și au urmărit îmbunătățirea stilului de viață (obiceiuri alimentare, binele personal, sport, lectură, activități recreative care au un impact asupra dezvoltării personale și educaționale), dezvoltarea competenței lingvistice prin lectură, a abilităților de comunicare în limba engleză si îmbunătățirea competențelor digitale, cultivarea spiritului civic, a unei atitudini de toleranță, respect, a egalitații</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de sanse, promovarea valorilor naționale</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dezvoltarea competenței culturale creșterea motivației pentru continuarea studiilor. Au fost realizate două produse finale : un suport de curs </a:t>
            </a:r>
            <a:r>
              <a:rPr lang="en-US" sz="1200" dirty="0" smtClean="0">
                <a:latin typeface="Times New Roman" pitchFamily="18" charset="0"/>
                <a:cs typeface="Times New Roman" pitchFamily="18" charset="0"/>
              </a:rPr>
              <a:t>: ,,</a:t>
            </a:r>
            <a:r>
              <a:rPr lang="ro-RO" sz="1200" dirty="0" smtClean="0">
                <a:latin typeface="Times New Roman" pitchFamily="18" charset="0"/>
                <a:ea typeface="Calibri" pitchFamily="34" charset="0"/>
                <a:cs typeface="Times New Roman" pitchFamily="18" charset="0"/>
              </a:rPr>
              <a:t>Literatura tinerilor</a:t>
            </a:r>
            <a:r>
              <a:rPr lang="en-US" sz="1200" dirty="0" smtClean="0">
                <a:latin typeface="Times New Roman" pitchFamily="18" charset="0"/>
                <a:ea typeface="Calibri" pitchFamily="34" charset="0"/>
                <a:cs typeface="Times New Roman" pitchFamily="18" charset="0"/>
              </a:rPr>
              <a:t>”</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și </a:t>
            </a:r>
            <a:r>
              <a:rPr lang="en-US" sz="1200" dirty="0" smtClean="0">
                <a:solidFill>
                  <a:srgbClr val="212121"/>
                </a:solidFill>
                <a:latin typeface="Times New Roman" pitchFamily="18" charset="0"/>
                <a:cs typeface="Times New Roman" pitchFamily="18" charset="0"/>
              </a:rPr>
              <a:t>,,</a:t>
            </a:r>
            <a:r>
              <a:rPr lang="ro-RO" sz="1200" dirty="0" smtClean="0">
                <a:solidFill>
                  <a:srgbClr val="212121"/>
                </a:solidFill>
                <a:latin typeface="Times New Roman" pitchFamily="18" charset="0"/>
                <a:ea typeface="Calibri" pitchFamily="34" charset="0"/>
                <a:cs typeface="Times New Roman" pitchFamily="18" charset="0"/>
              </a:rPr>
              <a:t>Activități de timp liber pentru tineri“ </a:t>
            </a:r>
            <a:r>
              <a:rPr lang="ro-RO" sz="1200" dirty="0" smtClean="0">
                <a:latin typeface="Times New Roman" pitchFamily="18" charset="0"/>
                <a:cs typeface="Times New Roman" pitchFamily="18" charset="0"/>
              </a:rPr>
              <a:t>- o prezentare Power Point.</a:t>
            </a:r>
            <a:endParaRPr lang="en-US" sz="1200" dirty="0">
              <a:latin typeface="Times New Roman" pitchFamily="18" charset="0"/>
              <a:cs typeface="Times New Roman" pitchFamily="18" charset="0"/>
            </a:endParaRPr>
          </a:p>
        </p:txBody>
      </p:sp>
      <p:pic>
        <p:nvPicPr>
          <p:cNvPr id="1026" name="Picture 2" descr="C:\Users\Doina\Desktop\New folder (5)\DSC03375.JPG"/>
          <p:cNvPicPr>
            <a:picLocks noChangeAspect="1" noChangeArrowheads="1"/>
          </p:cNvPicPr>
          <p:nvPr/>
        </p:nvPicPr>
        <p:blipFill>
          <a:blip r:embed="rId2"/>
          <a:srcRect/>
          <a:stretch>
            <a:fillRect/>
          </a:stretch>
        </p:blipFill>
        <p:spPr bwMode="auto">
          <a:xfrm>
            <a:off x="609600" y="2438400"/>
            <a:ext cx="3595687" cy="3657600"/>
          </a:xfrm>
          <a:prstGeom prst="rect">
            <a:avLst/>
          </a:prstGeom>
          <a:noFill/>
        </p:spPr>
      </p:pic>
      <p:pic>
        <p:nvPicPr>
          <p:cNvPr id="1027" name="Picture 3" descr="C:\Users\Doina\Desktop\New folder (5)\DSC03378.JPG"/>
          <p:cNvPicPr>
            <a:picLocks noChangeAspect="1" noChangeArrowheads="1"/>
          </p:cNvPicPr>
          <p:nvPr/>
        </p:nvPicPr>
        <p:blipFill>
          <a:blip r:embed="rId3"/>
          <a:srcRect/>
          <a:stretch>
            <a:fillRect/>
          </a:stretch>
        </p:blipFill>
        <p:spPr bwMode="auto">
          <a:xfrm>
            <a:off x="4648199" y="2438400"/>
            <a:ext cx="4067175" cy="3657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001000" cy="2590800"/>
          </a:xfrm>
        </p:spPr>
        <p:txBody>
          <a:bodyPr>
            <a:noAutofit/>
          </a:bodyPr>
          <a:lstStyle/>
          <a:p>
            <a:pPr algn="l"/>
            <a:r>
              <a:rPr lang="ro-RO" sz="1200" dirty="0" smtClean="0">
                <a:latin typeface="Times New Roman" pitchFamily="18" charset="0"/>
                <a:cs typeface="Times New Roman" pitchFamily="18" charset="0"/>
              </a:rPr>
              <a:t>În prima zi a activităților ,01.10.2018,  am fost întâmpinați la școală de gazde</a:t>
            </a:r>
            <a:r>
              <a:rPr lang="ro-RO" sz="1200" b="1"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am vizitat școala. Apoi, fiecare școală parteneră a prezentat materiale Power Point cu tehnicile de predare a literaturii, pe baza unui roman/ nuvelă aleasă. De asemenea, au fost exemplificate aceste tehnici de predare a diferitelor secvențe din carte, elevii fiind și profesori și studenți în același timp. Profesorii au coordonat activitățile, dar accentul a fost pus pe elevi. Au fost organizate ateliere</a:t>
            </a:r>
            <a:r>
              <a:rPr lang="en-US" sz="1200" dirty="0" smtClean="0">
                <a:latin typeface="Times New Roman" pitchFamily="18" charset="0"/>
                <a:cs typeface="Times New Roman" pitchFamily="18" charset="0"/>
              </a:rPr>
              <a:t> </a:t>
            </a:r>
            <a:r>
              <a:rPr lang="ro-RO" sz="1200" dirty="0" smtClean="0">
                <a:latin typeface="Times New Roman" pitchFamily="18" charset="0"/>
                <a:cs typeface="Times New Roman" pitchFamily="18" charset="0"/>
              </a:rPr>
              <a:t>de lucru, lucru în echipe mixte și individual , jocuri de rol, au fost stabilite asemănări și deosebiri între romanul ales de fiecare școală parteneră și ecranizările care au fost făcute pe baza cărții alese. Produsul final rezultat</a:t>
            </a:r>
            <a:r>
              <a:rPr lang="en-US" sz="1200" dirty="0" smtClean="0">
                <a:latin typeface="Times New Roman" pitchFamily="18" charset="0"/>
                <a:cs typeface="Times New Roman" pitchFamily="18" charset="0"/>
              </a:rPr>
              <a:t>-</a:t>
            </a:r>
            <a:r>
              <a:rPr lang="ro-RO" sz="120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a:t>
            </a:r>
            <a:r>
              <a:rPr lang="ro-RO" sz="1200" dirty="0" smtClean="0">
                <a:latin typeface="Times New Roman" pitchFamily="18" charset="0"/>
                <a:ea typeface="Calibri" pitchFamily="34" charset="0"/>
                <a:cs typeface="Times New Roman" pitchFamily="18" charset="0"/>
              </a:rPr>
              <a:t>Literatura tinerilor</a:t>
            </a:r>
            <a:r>
              <a:rPr lang="en-US" sz="1200" dirty="0" smtClean="0">
                <a:latin typeface="Times New Roman" pitchFamily="18" charset="0"/>
                <a:ea typeface="Calibri" pitchFamily="34" charset="0"/>
                <a:cs typeface="Times New Roman" pitchFamily="18" charset="0"/>
              </a:rPr>
              <a:t>”</a:t>
            </a:r>
            <a:r>
              <a:rPr lang="ro-RO" sz="1200" dirty="0" smtClean="0">
                <a:latin typeface="Times New Roman" pitchFamily="18" charset="0"/>
                <a:cs typeface="Times New Roman" pitchFamily="18" charset="0"/>
              </a:rPr>
              <a:t> este foarte important pentru proiect,deoarece este un suport de curs cu tehnici de predare a literaturii, într-un mod plăcut, care va fi folosit în orele de engleză și contribuie la dezvoltarea interesului pentru lectură al tinerilor, atât ca modalitate de petrecere a timpului liber, dar și pentru dezvoltarea lor personală. </a:t>
            </a:r>
            <a:endParaRPr lang="en-US" sz="1200" dirty="0">
              <a:latin typeface="Times New Roman" pitchFamily="18" charset="0"/>
              <a:cs typeface="Times New Roman" pitchFamily="18" charset="0"/>
            </a:endParaRPr>
          </a:p>
        </p:txBody>
      </p:sp>
      <p:pic>
        <p:nvPicPr>
          <p:cNvPr id="1026" name="Picture 2" descr="C:\Users\Doina\Desktop\New folder (5)\204615551_1_1000x700_imparatul-mustelor-brasov.jpg"/>
          <p:cNvPicPr>
            <a:picLocks noChangeAspect="1" noChangeArrowheads="1"/>
          </p:cNvPicPr>
          <p:nvPr/>
        </p:nvPicPr>
        <p:blipFill>
          <a:blip r:embed="rId2"/>
          <a:srcRect/>
          <a:stretch>
            <a:fillRect/>
          </a:stretch>
        </p:blipFill>
        <p:spPr bwMode="auto">
          <a:xfrm>
            <a:off x="762000" y="2590800"/>
            <a:ext cx="2286000" cy="1600200"/>
          </a:xfrm>
          <a:prstGeom prst="rect">
            <a:avLst/>
          </a:prstGeom>
          <a:noFill/>
        </p:spPr>
      </p:pic>
      <p:pic>
        <p:nvPicPr>
          <p:cNvPr id="1027" name="Picture 3" descr="C:\Users\Doina\Desktop\New folder (5)\jurnalul-annei-frank.jpg"/>
          <p:cNvPicPr>
            <a:picLocks noChangeAspect="1" noChangeArrowheads="1"/>
          </p:cNvPicPr>
          <p:nvPr/>
        </p:nvPicPr>
        <p:blipFill>
          <a:blip r:embed="rId3"/>
          <a:srcRect/>
          <a:stretch>
            <a:fillRect/>
          </a:stretch>
        </p:blipFill>
        <p:spPr bwMode="auto">
          <a:xfrm>
            <a:off x="3810000" y="2514600"/>
            <a:ext cx="2667000" cy="1828800"/>
          </a:xfrm>
          <a:prstGeom prst="rect">
            <a:avLst/>
          </a:prstGeom>
          <a:noFill/>
        </p:spPr>
      </p:pic>
      <p:pic>
        <p:nvPicPr>
          <p:cNvPr id="1028" name="Picture 4" descr="C:\Users\Doina\Desktop\New folder (5)\untitled 1.jpg"/>
          <p:cNvPicPr>
            <a:picLocks noChangeAspect="1" noChangeArrowheads="1"/>
          </p:cNvPicPr>
          <p:nvPr/>
        </p:nvPicPr>
        <p:blipFill>
          <a:blip r:embed="rId4"/>
          <a:srcRect/>
          <a:stretch>
            <a:fillRect/>
          </a:stretch>
        </p:blipFill>
        <p:spPr bwMode="auto">
          <a:xfrm>
            <a:off x="685800" y="4419600"/>
            <a:ext cx="2590800" cy="1600200"/>
          </a:xfrm>
          <a:prstGeom prst="rect">
            <a:avLst/>
          </a:prstGeom>
          <a:noFill/>
        </p:spPr>
      </p:pic>
      <p:pic>
        <p:nvPicPr>
          <p:cNvPr id="1029" name="Picture 5" descr="C:\Users\Doina\Desktop\New folder (5)\untitled.jpg"/>
          <p:cNvPicPr>
            <a:picLocks noChangeAspect="1" noChangeArrowheads="1"/>
          </p:cNvPicPr>
          <p:nvPr/>
        </p:nvPicPr>
        <p:blipFill>
          <a:blip r:embed="rId5"/>
          <a:srcRect/>
          <a:stretch>
            <a:fillRect/>
          </a:stretch>
        </p:blipFill>
        <p:spPr bwMode="auto">
          <a:xfrm>
            <a:off x="3962400" y="4724400"/>
            <a:ext cx="2209800" cy="1670050"/>
          </a:xfrm>
          <a:prstGeom prst="rect">
            <a:avLst/>
          </a:prstGeom>
          <a:noFill/>
        </p:spPr>
      </p:pic>
      <p:pic>
        <p:nvPicPr>
          <p:cNvPr id="3" name="Picture 2" descr="C:\Users\Doina\Desktop\2.png"/>
          <p:cNvPicPr>
            <a:picLocks noChangeAspect="1" noChangeArrowheads="1"/>
          </p:cNvPicPr>
          <p:nvPr/>
        </p:nvPicPr>
        <p:blipFill>
          <a:blip r:embed="rId6"/>
          <a:srcRect/>
          <a:stretch>
            <a:fillRect/>
          </a:stretch>
        </p:blipFill>
        <p:spPr bwMode="auto">
          <a:xfrm>
            <a:off x="6858000" y="3733800"/>
            <a:ext cx="1981200" cy="24288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ina\Desktop\tehnici romania\DSC03371.JPG"/>
          <p:cNvPicPr>
            <a:picLocks noChangeAspect="1" noChangeArrowheads="1"/>
          </p:cNvPicPr>
          <p:nvPr/>
        </p:nvPicPr>
        <p:blipFill>
          <a:blip r:embed="rId2"/>
          <a:srcRect/>
          <a:stretch>
            <a:fillRect/>
          </a:stretch>
        </p:blipFill>
        <p:spPr bwMode="auto">
          <a:xfrm>
            <a:off x="304800" y="228600"/>
            <a:ext cx="4495800" cy="2743200"/>
          </a:xfrm>
          <a:prstGeom prst="rect">
            <a:avLst/>
          </a:prstGeom>
          <a:noFill/>
        </p:spPr>
      </p:pic>
      <p:pic>
        <p:nvPicPr>
          <p:cNvPr id="1027" name="Picture 3" descr="C:\Users\Doina\Desktop\tehnici romania\DSC03391.JPG"/>
          <p:cNvPicPr>
            <a:picLocks noChangeAspect="1" noChangeArrowheads="1"/>
          </p:cNvPicPr>
          <p:nvPr/>
        </p:nvPicPr>
        <p:blipFill>
          <a:blip r:embed="rId3"/>
          <a:srcRect/>
          <a:stretch>
            <a:fillRect/>
          </a:stretch>
        </p:blipFill>
        <p:spPr bwMode="auto">
          <a:xfrm>
            <a:off x="4876800" y="228600"/>
            <a:ext cx="3657600" cy="2971800"/>
          </a:xfrm>
          <a:prstGeom prst="rect">
            <a:avLst/>
          </a:prstGeom>
          <a:noFill/>
        </p:spPr>
      </p:pic>
      <p:pic>
        <p:nvPicPr>
          <p:cNvPr id="1028" name="Picture 4" descr="C:\Users\Doina\Desktop\tehnici romania\DSC03400.JPG"/>
          <p:cNvPicPr>
            <a:picLocks noChangeAspect="1" noChangeArrowheads="1"/>
          </p:cNvPicPr>
          <p:nvPr/>
        </p:nvPicPr>
        <p:blipFill>
          <a:blip r:embed="rId4"/>
          <a:srcRect/>
          <a:stretch>
            <a:fillRect/>
          </a:stretch>
        </p:blipFill>
        <p:spPr bwMode="auto">
          <a:xfrm>
            <a:off x="381000" y="3352800"/>
            <a:ext cx="3581400" cy="3200400"/>
          </a:xfrm>
          <a:prstGeom prst="rect">
            <a:avLst/>
          </a:prstGeom>
          <a:noFill/>
        </p:spPr>
      </p:pic>
      <p:pic>
        <p:nvPicPr>
          <p:cNvPr id="1029" name="Picture 5" descr="C:\Users\Doina\Desktop\tehnici romania\DSC03424.JPG"/>
          <p:cNvPicPr>
            <a:picLocks noChangeAspect="1" noChangeArrowheads="1"/>
          </p:cNvPicPr>
          <p:nvPr/>
        </p:nvPicPr>
        <p:blipFill>
          <a:blip r:embed="rId5"/>
          <a:srcRect/>
          <a:stretch>
            <a:fillRect/>
          </a:stretch>
        </p:blipFill>
        <p:spPr bwMode="auto">
          <a:xfrm>
            <a:off x="4114800" y="3276600"/>
            <a:ext cx="4718050" cy="32766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ina\Desktop\tehnici romania\DSC03505.JPG"/>
          <p:cNvPicPr>
            <a:picLocks noChangeAspect="1" noChangeArrowheads="1"/>
          </p:cNvPicPr>
          <p:nvPr/>
        </p:nvPicPr>
        <p:blipFill>
          <a:blip r:embed="rId2"/>
          <a:srcRect/>
          <a:stretch>
            <a:fillRect/>
          </a:stretch>
        </p:blipFill>
        <p:spPr bwMode="auto">
          <a:xfrm>
            <a:off x="228600" y="304800"/>
            <a:ext cx="2895600" cy="2362200"/>
          </a:xfrm>
          <a:prstGeom prst="rect">
            <a:avLst/>
          </a:prstGeom>
          <a:noFill/>
        </p:spPr>
      </p:pic>
      <p:pic>
        <p:nvPicPr>
          <p:cNvPr id="1027" name="Picture 3" descr="C:\Users\Doina\Desktop\tehnici romania\DSC03507.JPG"/>
          <p:cNvPicPr>
            <a:picLocks noChangeAspect="1" noChangeArrowheads="1"/>
          </p:cNvPicPr>
          <p:nvPr/>
        </p:nvPicPr>
        <p:blipFill>
          <a:blip r:embed="rId3"/>
          <a:srcRect/>
          <a:stretch>
            <a:fillRect/>
          </a:stretch>
        </p:blipFill>
        <p:spPr bwMode="auto">
          <a:xfrm>
            <a:off x="6223000" y="228600"/>
            <a:ext cx="2692400" cy="2590800"/>
          </a:xfrm>
          <a:prstGeom prst="rect">
            <a:avLst/>
          </a:prstGeom>
          <a:noFill/>
        </p:spPr>
      </p:pic>
      <p:pic>
        <p:nvPicPr>
          <p:cNvPr id="1028" name="Picture 4" descr="C:\Users\Doina\Desktop\tehnici romania\DSC03525.JPG"/>
          <p:cNvPicPr>
            <a:picLocks noChangeAspect="1" noChangeArrowheads="1"/>
          </p:cNvPicPr>
          <p:nvPr/>
        </p:nvPicPr>
        <p:blipFill>
          <a:blip r:embed="rId4"/>
          <a:srcRect/>
          <a:stretch>
            <a:fillRect/>
          </a:stretch>
        </p:blipFill>
        <p:spPr bwMode="auto">
          <a:xfrm>
            <a:off x="3200400" y="228601"/>
            <a:ext cx="2889250" cy="2514600"/>
          </a:xfrm>
          <a:prstGeom prst="rect">
            <a:avLst/>
          </a:prstGeom>
          <a:noFill/>
        </p:spPr>
      </p:pic>
      <p:pic>
        <p:nvPicPr>
          <p:cNvPr id="1029" name="Picture 5" descr="C:\Users\Doina\Desktop\tehnici romania\DSC03545.JPG"/>
          <p:cNvPicPr>
            <a:picLocks noChangeAspect="1" noChangeArrowheads="1"/>
          </p:cNvPicPr>
          <p:nvPr/>
        </p:nvPicPr>
        <p:blipFill>
          <a:blip r:embed="rId5"/>
          <a:srcRect/>
          <a:stretch>
            <a:fillRect/>
          </a:stretch>
        </p:blipFill>
        <p:spPr bwMode="auto">
          <a:xfrm>
            <a:off x="457200" y="2895600"/>
            <a:ext cx="2460625" cy="2863850"/>
          </a:xfrm>
          <a:prstGeom prst="rect">
            <a:avLst/>
          </a:prstGeom>
          <a:noFill/>
        </p:spPr>
      </p:pic>
      <p:pic>
        <p:nvPicPr>
          <p:cNvPr id="1030" name="Picture 6" descr="C:\Users\Doina\Desktop\tehnici romania\DSC03574.JPG"/>
          <p:cNvPicPr>
            <a:picLocks noChangeAspect="1" noChangeArrowheads="1"/>
          </p:cNvPicPr>
          <p:nvPr/>
        </p:nvPicPr>
        <p:blipFill>
          <a:blip r:embed="rId6"/>
          <a:srcRect/>
          <a:stretch>
            <a:fillRect/>
          </a:stretch>
        </p:blipFill>
        <p:spPr bwMode="auto">
          <a:xfrm>
            <a:off x="3200400" y="2895600"/>
            <a:ext cx="2930525" cy="2833688"/>
          </a:xfrm>
          <a:prstGeom prst="rect">
            <a:avLst/>
          </a:prstGeom>
          <a:noFill/>
        </p:spPr>
      </p:pic>
      <p:pic>
        <p:nvPicPr>
          <p:cNvPr id="1031" name="Picture 7" descr="C:\Users\Doina\Desktop\tehnici romania\DSC03580.JPG"/>
          <p:cNvPicPr>
            <a:picLocks noChangeAspect="1" noChangeArrowheads="1"/>
          </p:cNvPicPr>
          <p:nvPr/>
        </p:nvPicPr>
        <p:blipFill>
          <a:blip r:embed="rId7"/>
          <a:srcRect/>
          <a:stretch>
            <a:fillRect/>
          </a:stretch>
        </p:blipFill>
        <p:spPr bwMode="auto">
          <a:xfrm>
            <a:off x="6248400" y="2895600"/>
            <a:ext cx="2590800" cy="2819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C:\Users\Doina\Desktop\tehnici romania\DSC03588.JPG"/>
          <p:cNvPicPr>
            <a:picLocks noChangeAspect="1" noChangeArrowheads="1"/>
          </p:cNvPicPr>
          <p:nvPr/>
        </p:nvPicPr>
        <p:blipFill>
          <a:blip r:embed="rId2"/>
          <a:srcRect/>
          <a:stretch>
            <a:fillRect/>
          </a:stretch>
        </p:blipFill>
        <p:spPr bwMode="auto">
          <a:xfrm>
            <a:off x="228601" y="304800"/>
            <a:ext cx="3048000" cy="2362200"/>
          </a:xfrm>
          <a:prstGeom prst="rect">
            <a:avLst/>
          </a:prstGeom>
          <a:noFill/>
        </p:spPr>
      </p:pic>
      <p:pic>
        <p:nvPicPr>
          <p:cNvPr id="1027" name="Picture 3" descr="C:\Users\Doina\Desktop\tehnici romania\DSC03589.JPG"/>
          <p:cNvPicPr>
            <a:picLocks noChangeAspect="1" noChangeArrowheads="1"/>
          </p:cNvPicPr>
          <p:nvPr/>
        </p:nvPicPr>
        <p:blipFill>
          <a:blip r:embed="rId3"/>
          <a:srcRect/>
          <a:stretch>
            <a:fillRect/>
          </a:stretch>
        </p:blipFill>
        <p:spPr bwMode="auto">
          <a:xfrm>
            <a:off x="3505200" y="304800"/>
            <a:ext cx="2640012" cy="2438400"/>
          </a:xfrm>
          <a:prstGeom prst="rect">
            <a:avLst/>
          </a:prstGeom>
          <a:noFill/>
        </p:spPr>
      </p:pic>
      <p:pic>
        <p:nvPicPr>
          <p:cNvPr id="1028" name="Picture 4" descr="C:\Users\Doina\Desktop\tehnici romania\DSC03590.JPG"/>
          <p:cNvPicPr>
            <a:picLocks noChangeAspect="1" noChangeArrowheads="1"/>
          </p:cNvPicPr>
          <p:nvPr/>
        </p:nvPicPr>
        <p:blipFill>
          <a:blip r:embed="rId4"/>
          <a:srcRect/>
          <a:stretch>
            <a:fillRect/>
          </a:stretch>
        </p:blipFill>
        <p:spPr bwMode="auto">
          <a:xfrm>
            <a:off x="6324600" y="381000"/>
            <a:ext cx="2549525" cy="2362200"/>
          </a:xfrm>
          <a:prstGeom prst="rect">
            <a:avLst/>
          </a:prstGeom>
          <a:noFill/>
        </p:spPr>
      </p:pic>
      <p:pic>
        <p:nvPicPr>
          <p:cNvPr id="1029" name="Picture 5" descr="C:\Users\Doina\Desktop\tehnici romania\DSC03592.JPG"/>
          <p:cNvPicPr>
            <a:picLocks noChangeAspect="1" noChangeArrowheads="1"/>
          </p:cNvPicPr>
          <p:nvPr/>
        </p:nvPicPr>
        <p:blipFill>
          <a:blip r:embed="rId5"/>
          <a:srcRect/>
          <a:stretch>
            <a:fillRect/>
          </a:stretch>
        </p:blipFill>
        <p:spPr bwMode="auto">
          <a:xfrm>
            <a:off x="457200" y="2819400"/>
            <a:ext cx="3581400" cy="3657600"/>
          </a:xfrm>
          <a:prstGeom prst="rect">
            <a:avLst/>
          </a:prstGeom>
          <a:noFill/>
        </p:spPr>
      </p:pic>
      <p:pic>
        <p:nvPicPr>
          <p:cNvPr id="1030" name="Picture 6" descr="C:\Users\Doina\Desktop\tehnici romania\DSC03596.JPG"/>
          <p:cNvPicPr>
            <a:picLocks noChangeAspect="1" noChangeArrowheads="1"/>
          </p:cNvPicPr>
          <p:nvPr/>
        </p:nvPicPr>
        <p:blipFill>
          <a:blip r:embed="rId6"/>
          <a:srcRect/>
          <a:stretch>
            <a:fillRect/>
          </a:stretch>
        </p:blipFill>
        <p:spPr bwMode="auto">
          <a:xfrm>
            <a:off x="4114800" y="2819400"/>
            <a:ext cx="4800600" cy="3733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1763</Words>
  <Application>Microsoft Office PowerPoint</Application>
  <PresentationFormat>On-screen Show (4:3)</PresentationFormat>
  <Paragraphs>18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A doua  activitate transnațională de învățare / predare / formare (LTTA)   ITT G. Malafarina Soverato Italy   1 - 5 Octombrie 2018   ERASMUS+   Proiect de parteneriat strategic pentru susținerea schimbului de bune practici în domeniul școlar, proiect doar între școli   Youngsters Nowadays. Where from, Where to?   2017-1-RO01-KA219-037190   </vt:lpstr>
      <vt:lpstr>Slide 2</vt:lpstr>
      <vt:lpstr>Slide 3</vt:lpstr>
      <vt:lpstr>La a doua activitate de predare –învățare-formare au participat elevii și profesorii de la școlile partenere în acest proiect : Colegiul Național ,,Ion Luca Caragiale” Moreni, România  Gymnasion Me Lykeiakes Taxeis Asopias-Assopia, Grecia  Insignare – Associacao De Ensino E Formacao Ouerem, Portugalia  Ahmet Erdem Anadolu Lisesi -Bursa, Turcia  IstitutoTecnicoTecnologico"G. Malafarina - Soverato, Italia - școala gazdă  </vt:lpstr>
      <vt:lpstr>Slide 5</vt:lpstr>
      <vt:lpstr>În prima zi a activităților ,01.10.2018,  am fost întâmpinați la școală de gazde, am vizitat școala. Apoi, fiecare școală parteneră a prezentat materiale Power Point cu tehnicile de predare a literaturii, pe baza unui roman/ nuvelă aleasă. De asemenea, au fost exemplificate aceste tehnici de predare a diferitelor secvențe din carte, elevii fiind și profesori și studenți în același timp. Profesorii au coordonat activitățile, dar accentul a fost pus pe elevi. Au fost organizate ateliere de lucru, lucru în echipe mixte și individual , jocuri de rol, au fost stabilite asemănări și deosebiri între romanul ales de fiecare școală parteneră și ecranizările care au fost făcute pe baza cărții alese. Produsul final rezultat- “Literatura tinerilor” este foarte important pentru proiect,deoarece este un suport de curs cu tehnici de predare a literaturii, într-un mod plăcut, care va fi folosit în orele de engleză și contribuie la dezvoltarea interesului pentru lectură al tinerilor, atât ca modalitate de petrecere a timpului liber, dar și pentru dezvoltarea lor personală. </vt:lpstr>
      <vt:lpstr>Slide 7</vt:lpstr>
      <vt:lpstr>Slide 8</vt:lpstr>
      <vt:lpstr>Slide 9</vt:lpstr>
      <vt:lpstr>Slide 10</vt:lpstr>
      <vt:lpstr>A fost organizat un workshop, prin care, în grupe de lucru mixte, elevii au analizat și comparat răspunsurile și propunerile de activități de petrecere a timpului liber, făcute de către fiecare școală . În fiecare școală parteneră au fost aplicate chestionare on-line, unui număr de 150 de studenți, rezultatele acestor chestionare au fost transpuse în diagrame și au fost prezentate, de fiecare partener, în cadrul întâlnirii .  Produsul final , "Activități de timp liber pentru tineri“, este o prezentare Power Point realizată de fiecare școală. Fiecare echipă a făcut prezentarea, apoi, în echipe mixte, elevii au  efectuat o analiză/un studiu, stabilind asemănări și deosebiri între ceea ce este diferit și ceea ce este obișnuit/asemănător  în obiceiurile lor. Ei au făcut sugestii cu privire la modul în care pot beneficia de activitățile de timp liber și au dat argumente. </vt:lpstr>
      <vt:lpstr>Slide 12</vt:lpstr>
      <vt:lpstr>Concluziile la care au ajuns elevii, în urma studiului făcut, au fost prezentate de fiecare grup mixt de lucru. Au fost evidențiate asemănări și deosebiri în opțiunile tinerilor privind petrecerea timpului liber. Concluzia a fost că, timpul liber, petrecut eficient – lectură, sport, mișcare în aer liber,vizite de documentare, elaborarea unor jurnale de călătorie, etc, contribuie la un stil de viață sănătos, la binele și dezvoltarea  personală a tinerilor. </vt:lpstr>
      <vt:lpstr>   A treia zi a întâlnirii , 03.10.2018, a fost destinată activităților de învățare prin prezentările Power Point făcute de către fiecare școală parteneră ( un elev și un profesor) , precum și cele făcute de invitați.  Erasmus+  Ziua tinerilor – Savina Moniaci, Piero Bassa  Știm ce mâncăm și bem -Aylin Pedal, Ruşen Dönmez, Selen Ergen – echipa turcă Mâncarea sănătoasă a tinerilor -Doctor Ugo Cotilli –Expert  Nutriționist  Să facem sport - Iolanda Prino, Ana Paula Silva – Echipa portugheză   Investind în sănătatea si bunăstarea tinerilor adulți -Valerio Geracitano –Sociolog și antrenor de box  De la lectură la filme - Giuseppina Codispoti, Piero Bassa- echipa italiană  Cultura și tineretul în școală - Antonella Morrone- echipa italiană Timpul liber al tinerilor - Eva Konsta, Panagiotis David Moiras -echipa greacă  Utilizarea eficientă a timpului liber la tineri- Ernesto Alecci – Primar Soverato Probleme de mediu și antreprenoriat- Matei Mirandolina, Iamandi Florin Daniel – echipa română  Cultivarea spiritului de antreprenor în educație - Luciano Monti – profesor de politici europene- Universitatea  Luiss  O privire asupra abordărilor umanitare internaționale -Stellario Capillo – Doctor voluntar pentru salvarea migranților Elaborarea concluziilor  -Savina Moniaci ITT , Coordonator Erasmus+  Prezentările Power Point ale fiecărei echipe , precum și cele ale invitaților specialiști în nutriție, sociologie, voluntariat , medicină, politici europene și internaționale, i-au ajutat pe tineri să conștientizeze, o dată în plus, importanța unei alimentații sănătoase și a sportului în dezvoltarea fizică și emoțională armonioasă a tinerilor, importanța timpului liber petrecut eficient pentru dezvoltarea personală, necesitatea implicării în identificarea și rezolvarea problemelor comunității și pregătirea pentru o viitoare carieră, rolul voluntariatului și grija față de mediul înconjurător, identificarea, conservarea și promovarea patrimoniului  cultural național, european ca modalitate de petrecere a timpului liber în mod eficient, dar și ca oportunitate pentru alegerea unei viitoare profesii.    </vt:lpstr>
      <vt:lpstr>Slide 15</vt:lpstr>
      <vt:lpstr>Slide 16</vt:lpstr>
      <vt:lpstr>Slide 17</vt:lpstr>
      <vt:lpstr>Slide 18</vt:lpstr>
      <vt:lpstr> A cincea zi a întâlnirii , 05.10.2018, a fost destinată evaluarii activității de învățare –predare-formare și înmânării certificatelor. Elevii au lucrat in echipe mixte si au facut sugestii despre cum pot beneficia de activitațile de timp liber pentru dezvoltarea personală, au relatat ce au invățat din vizita de documentare realizată, au dat argumente referitoare la intrebarea: ‘Pot vizitele de documentare către diferite locații care reprezintă  manifestări ale moștenirii naționale, să fie considerate activități de timp liber? ’și au indicat cum pot să își petreacă  timpul liber într-un mod folositor , astfel încât să facă moștenirea culturală cunoscută in toată lumea . De exemplu, au specificat faptul că pot să facă acest lucru prin scrierea de jurnale de călătorie, pot să impărtașească experiențele lor pe un blog, vlog , rețele sociale, prin conferințe organizate on-line,prin relatări în fața prietenilor.  Toți participanții au completat un chestionar on-line prin care și-au exprimat opiniile cu privire la activitățile desfășurate și au considerat că toate obiectivele întâlnirii  au fost îndeplinite . Au învățat cum să își petreacă timpul liber și ce pot face pentru a-l petrece mai eficient . Au înțeles că lectura le îmbunătățește cunoștințele generale, iar tehnicile de lectură  elaborate îi ajută să își  dezvolte gîndirea critică .Și-au consolidat abilitățile și competențele lingvistice și digitale. Tot ceea ce au învățat și dobândit în cadrul acestei activități de învățare –predare-formare  vor împărtăși în școlile lor , la întoarcerea acasă.  </vt:lpstr>
      <vt:lpstr>Slide 20</vt:lpstr>
      <vt:lpstr>“Material realizat cu sprijinul financiar al Comisiei Europene. Conţinutul prezentului material reprezintă responsabilitatea exclusivă a autorilor, iar Agenţia Naţională şi Comisia Europeană nu sunt responsabile pentru modul în care conţinutul informaţiei va fi folosit.”     Material realizat de:   Crăcănel Doina -  profesor la Colegiul Național ‘Ion Luca Caragiale’ Moreni </vt:lpstr>
      <vt:lpstr>“Material realizat cu sprijinul financiar al Comisiei Europene. Conţinutul prezentului material reprezintă responsabilitatea exclusivă a autorilor, iar Agenţia Naţională şi Comisia Europeană nu sunt responsabile pentru modul în care conţinutul informaţiei va fi folosit.”     Material realizat de:   Crăcănel Doina -  profesor la Colegiul Național ‘Ion Luca Caragiale’ Moreni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2nd short-term Exchange of Students ITT G. Malafarina Soverato Italy  1 - 5 October 2018  UNDER THE ERASMUS+ PROJECT  Youngsters Nowadays. Where from, Where to?  2017-1-RO01-KA219-037190   </dc:title>
  <dc:creator>Windows User</dc:creator>
  <cp:lastModifiedBy>Windows User</cp:lastModifiedBy>
  <cp:revision>111</cp:revision>
  <dcterms:created xsi:type="dcterms:W3CDTF">2018-10-11T12:03:31Z</dcterms:created>
  <dcterms:modified xsi:type="dcterms:W3CDTF">2018-10-15T19:35:12Z</dcterms:modified>
</cp:coreProperties>
</file>